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1"/>
  </p:notesMasterIdLst>
  <p:sldIdLst>
    <p:sldId id="311" r:id="rId2"/>
    <p:sldId id="272" r:id="rId3"/>
    <p:sldId id="284" r:id="rId4"/>
    <p:sldId id="257" r:id="rId5"/>
    <p:sldId id="283" r:id="rId6"/>
    <p:sldId id="279" r:id="rId7"/>
    <p:sldId id="281" r:id="rId8"/>
    <p:sldId id="310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7D6274-C365-A346-BDA1-D554ADDB9B9A}">
          <p14:sldIdLst>
            <p14:sldId id="311"/>
            <p14:sldId id="272"/>
            <p14:sldId id="284"/>
            <p14:sldId id="257"/>
            <p14:sldId id="283"/>
            <p14:sldId id="279"/>
            <p14:sldId id="281"/>
            <p14:sldId id="31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D50"/>
    <a:srgbClr val="67B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02" autoAdjust="0"/>
    <p:restoredTop sz="94630" autoAdjust="0"/>
  </p:normalViewPr>
  <p:slideViewPr>
    <p:cSldViewPr snapToGrid="0" snapToObjects="1">
      <p:cViewPr varScale="1">
        <p:scale>
          <a:sx n="85" d="100"/>
          <a:sy n="85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ECF9B-0CF7-E34C-A2C5-F0422AB3781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E0372-1B12-6A43-B249-041DA9A1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28" y="4343820"/>
            <a:ext cx="5030145" cy="41135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complicated  Data</a:t>
            </a:r>
            <a:r>
              <a:rPr lang="en-US" baseline="0" dirty="0"/>
              <a:t> rules integrated customized campaigns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B7E7-0971-5643-AC01-E5BF8418D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9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A8D2F9-6649-0D44-879F-400F56057060}" type="slidenum">
              <a:rPr lang="en-US" sz="1200">
                <a:solidFill>
                  <a:schemeClr val="tx1"/>
                </a:solidFill>
                <a:latin typeface="Arial Narrow" charset="0"/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0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2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2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3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1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F81A-A908-4B45-91A1-9C779713FD4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37B2-3BDF-6341-8AC5-C9EDBBA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7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DME Collegiate Area of Influence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21897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82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505050"/>
              </a:buClr>
              <a:buFontTx/>
              <a:buChar char="•"/>
              <a:tabLst>
                <a:tab pos="514350" algn="l"/>
              </a:tabLst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11-acre Florida complex</a:t>
            </a:r>
          </a:p>
          <a:p>
            <a:pPr marL="228600" indent="-228600">
              <a:spcBef>
                <a:spcPct val="50000"/>
              </a:spcBef>
              <a:buClr>
                <a:srgbClr val="505050"/>
              </a:buClr>
              <a:buFontTx/>
              <a:buChar char="•"/>
              <a:tabLst>
                <a:tab pos="514350" algn="l"/>
              </a:tabLst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500+ employees / over 20 departments</a:t>
            </a:r>
          </a:p>
          <a:p>
            <a:pPr marL="228600" indent="-228600">
              <a:spcBef>
                <a:spcPct val="50000"/>
              </a:spcBef>
              <a:buClr>
                <a:srgbClr val="505050"/>
              </a:buClr>
              <a:buFontTx/>
              <a:buChar char="•"/>
              <a:tabLst>
                <a:tab pos="514350" algn="l"/>
              </a:tabLst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120,000 square ft. of office and warehouse space</a:t>
            </a:r>
          </a:p>
          <a:p>
            <a:pPr marL="228600" indent="-228600">
              <a:spcBef>
                <a:spcPct val="50000"/>
              </a:spcBef>
              <a:buClr>
                <a:srgbClr val="505050"/>
              </a:buClr>
              <a:buFontTx/>
              <a:buChar char="•"/>
              <a:tabLst>
                <a:tab pos="514350" algn="l"/>
              </a:tabLst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</a:t>
            </a:r>
            <a:r>
              <a:rPr lang="en-US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In-House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Marketing Solutions</a:t>
            </a:r>
          </a:p>
          <a:p>
            <a:pPr marL="228600" indent="-228600">
              <a:spcBef>
                <a:spcPct val="50000"/>
              </a:spcBef>
              <a:buClr>
                <a:srgbClr val="505050"/>
              </a:buClr>
              <a:buFontTx/>
              <a:buChar char="•"/>
              <a:tabLst>
                <a:tab pos="514350" algn="l"/>
              </a:tabLst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Development</a:t>
            </a:r>
          </a:p>
          <a:p>
            <a:pPr marL="228600" indent="-228600">
              <a:spcBef>
                <a:spcPct val="50000"/>
              </a:spcBef>
              <a:buClr>
                <a:srgbClr val="505050"/>
              </a:buClr>
              <a:buFontTx/>
              <a:buChar char="•"/>
              <a:tabLst>
                <a:tab pos="514350" algn="l"/>
              </a:tabLst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Offset and Variable Laser Printing</a:t>
            </a:r>
          </a:p>
          <a:p>
            <a:pPr marL="228600" indent="-228600">
              <a:spcBef>
                <a:spcPct val="50000"/>
              </a:spcBef>
              <a:buClr>
                <a:srgbClr val="505050"/>
              </a:buClr>
              <a:buFontTx/>
              <a:buChar char="•"/>
              <a:tabLst>
                <a:tab pos="514350" algn="l"/>
              </a:tabLst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 Call Center</a:t>
            </a:r>
          </a:p>
          <a:p>
            <a:pPr marL="228600" indent="-228600">
              <a:spcBef>
                <a:spcPct val="50000"/>
              </a:spcBef>
              <a:buClr>
                <a:srgbClr val="505050"/>
              </a:buClr>
              <a:buFontTx/>
              <a:buChar char="•"/>
              <a:tabLst>
                <a:tab pos="514350" algn="l"/>
              </a:tabLst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 Video Soundstage with Live Webcast Ability</a:t>
            </a:r>
          </a:p>
          <a:p>
            <a:pPr marL="228600" indent="-228600">
              <a:spcBef>
                <a:spcPct val="50000"/>
              </a:spcBef>
              <a:buClr>
                <a:srgbClr val="505050"/>
              </a:buClr>
              <a:buFontTx/>
              <a:buChar char="•"/>
              <a:tabLst>
                <a:tab pos="514350" algn="l"/>
              </a:tabLst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Presence &amp; Social Media Marketing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228600"/>
            <a:ext cx="5942013" cy="823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DME CAPABILITIES</a:t>
            </a:r>
          </a:p>
        </p:txBody>
      </p:sp>
    </p:spTree>
    <p:extLst>
      <p:ext uri="{BB962C8B-B14F-4D97-AF65-F5344CB8AC3E}">
        <p14:creationId xmlns:p14="http://schemas.microsoft.com/office/powerpoint/2010/main" val="34106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Complexity</a:t>
            </a:r>
          </a:p>
        </p:txBody>
      </p:sp>
      <p:pic>
        <p:nvPicPr>
          <p:cNvPr id="4" name="Content Placeholder 3" descr="Screen Shot 2013-01-21 at 5.35.43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 b="8309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alpha val="61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Important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70" y="1278433"/>
            <a:ext cx="7628529" cy="4253088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Revenue Growth</a:t>
            </a:r>
          </a:p>
          <a:p>
            <a:r>
              <a:rPr lang="en-US" dirty="0"/>
              <a:t>Your Customers? </a:t>
            </a:r>
          </a:p>
          <a:p>
            <a:r>
              <a:rPr lang="en-US" dirty="0"/>
              <a:t>How do you presently communicate with your customers?</a:t>
            </a:r>
          </a:p>
          <a:p>
            <a:r>
              <a:rPr lang="en-US" dirty="0"/>
              <a:t>How important is your sales force?</a:t>
            </a:r>
          </a:p>
          <a:p>
            <a:r>
              <a:rPr lang="en-US" dirty="0"/>
              <a:t>What is the purpose of your company’s web site?</a:t>
            </a:r>
          </a:p>
          <a:p>
            <a:r>
              <a:rPr lang="en-US" dirty="0"/>
              <a:t>How do you presently handle response on your advertising campaigns? </a:t>
            </a:r>
          </a:p>
          <a:p>
            <a:r>
              <a:rPr lang="en-US" dirty="0"/>
              <a:t>Tell me about the programs that have not worked for you in the past two years</a:t>
            </a:r>
          </a:p>
          <a:p>
            <a:r>
              <a:rPr lang="en-US" dirty="0"/>
              <a:t>Tell me about what is presently working for you. </a:t>
            </a:r>
          </a:p>
          <a:p>
            <a:r>
              <a:rPr lang="en-US" dirty="0"/>
              <a:t>Who are your main competitors?</a:t>
            </a:r>
          </a:p>
          <a:p>
            <a:r>
              <a:rPr lang="en-US" dirty="0"/>
              <a:t>The Powerball Lottery this week is worth 252 million. Which is more likely to happen, you pick all 6 numbers correctly or provide me with a detailed report of all your marketing campaign results from the past two years.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62088" y="242888"/>
            <a:ext cx="5600700" cy="698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600" kern="1200" dirty="0">
                <a:latin typeface="+mn-lt"/>
                <a:cs typeface="+mn-cs"/>
              </a:rPr>
              <a:t>Brainstorm</a:t>
            </a:r>
            <a:endParaRPr lang="en-US" sz="3600" dirty="0">
              <a:latin typeface="+mn-lt"/>
              <a:cs typeface="+mj-cs"/>
            </a:endParaRPr>
          </a:p>
        </p:txBody>
      </p:sp>
      <p:sp>
        <p:nvSpPr>
          <p:cNvPr id="133122" name="Text Box 3"/>
          <p:cNvSpPr txBox="1">
            <a:spLocks noChangeArrowheads="1"/>
          </p:cNvSpPr>
          <p:nvPr/>
        </p:nvSpPr>
        <p:spPr bwMode="auto">
          <a:xfrm>
            <a:off x="771525" y="1095375"/>
            <a:ext cx="75549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505050"/>
              </a:buClr>
            </a:pPr>
            <a:r>
              <a:rPr lang="en-US" sz="2800" b="0" dirty="0">
                <a:solidFill>
                  <a:srgbClr val="262626"/>
                </a:solidFill>
              </a:rPr>
              <a:t>Groups can bring out the best in people and there are a variety of ways to leverage groups:</a:t>
            </a:r>
          </a:p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r>
              <a:rPr lang="en-US" sz="2600" b="0" dirty="0">
                <a:solidFill>
                  <a:srgbClr val="505050"/>
                </a:solidFill>
              </a:rPr>
              <a:t>Have  </a:t>
            </a:r>
            <a:r>
              <a:rPr lang="ja-JP" altLang="en-US" sz="2600" b="0" dirty="0">
                <a:solidFill>
                  <a:srgbClr val="505050"/>
                </a:solidFill>
              </a:rPr>
              <a:t>“</a:t>
            </a:r>
            <a:r>
              <a:rPr lang="en-US" altLang="ja-JP" sz="2600" b="0" dirty="0">
                <a:solidFill>
                  <a:srgbClr val="505050"/>
                </a:solidFill>
              </a:rPr>
              <a:t>timed</a:t>
            </a:r>
            <a:r>
              <a:rPr lang="ja-JP" altLang="en-US" sz="2600" b="0" dirty="0">
                <a:solidFill>
                  <a:srgbClr val="505050"/>
                </a:solidFill>
              </a:rPr>
              <a:t>”</a:t>
            </a:r>
            <a:r>
              <a:rPr lang="en-US" altLang="ja-JP" sz="2600" b="0" dirty="0">
                <a:solidFill>
                  <a:srgbClr val="505050"/>
                </a:solidFill>
              </a:rPr>
              <a:t> Brainstorming sessions</a:t>
            </a:r>
          </a:p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r>
              <a:rPr lang="en-US" sz="2600" b="0" dirty="0">
                <a:solidFill>
                  <a:srgbClr val="505050"/>
                </a:solidFill>
              </a:rPr>
              <a:t>Generate as many ideas as possible – no judging or analysis is allowed!</a:t>
            </a:r>
          </a:p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r>
              <a:rPr lang="en-US" sz="2600" b="0" dirty="0">
                <a:solidFill>
                  <a:srgbClr val="505050"/>
                </a:solidFill>
              </a:rPr>
              <a:t>Bring employees specially </a:t>
            </a:r>
            <a:r>
              <a:rPr lang="ja-JP" altLang="en-US" sz="2600" b="0" dirty="0">
                <a:solidFill>
                  <a:srgbClr val="505050"/>
                </a:solidFill>
              </a:rPr>
              <a:t>“</a:t>
            </a:r>
            <a:r>
              <a:rPr lang="en-US" altLang="ja-JP" sz="2600" b="0" dirty="0">
                <a:solidFill>
                  <a:srgbClr val="505050"/>
                </a:solidFill>
              </a:rPr>
              <a:t>Weird Ones</a:t>
            </a:r>
            <a:r>
              <a:rPr lang="ja-JP" altLang="en-US" sz="2600" b="0" dirty="0">
                <a:solidFill>
                  <a:srgbClr val="505050"/>
                </a:solidFill>
              </a:rPr>
              <a:t>”</a:t>
            </a:r>
            <a:r>
              <a:rPr lang="en-US" altLang="ja-JP" sz="2600" b="0" dirty="0">
                <a:solidFill>
                  <a:srgbClr val="505050"/>
                </a:solidFill>
              </a:rPr>
              <a:t> in from other areas of the company for a fresh perspective and creative thought. </a:t>
            </a:r>
          </a:p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r>
              <a:rPr lang="en-US" sz="2600" b="0" dirty="0">
                <a:solidFill>
                  <a:srgbClr val="505050"/>
                </a:solidFill>
              </a:rPr>
              <a:t>The Facilitator needs to encourage people to build on each other</a:t>
            </a:r>
            <a:r>
              <a:rPr lang="en-US" altLang="ja-JP" sz="2600" b="0" dirty="0">
                <a:solidFill>
                  <a:srgbClr val="505050"/>
                </a:solidFill>
              </a:rPr>
              <a:t>s ideas</a:t>
            </a:r>
            <a:endParaRPr lang="en-US" sz="2600" b="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431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4813" y="428625"/>
            <a:ext cx="5600700" cy="698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j-cs"/>
              </a:rPr>
              <a:t>Allow Failure!</a:t>
            </a:r>
          </a:p>
        </p:txBody>
      </p:sp>
      <p:sp>
        <p:nvSpPr>
          <p:cNvPr id="126978" name="Text Box 3"/>
          <p:cNvSpPr txBox="1">
            <a:spLocks noChangeArrowheads="1"/>
          </p:cNvSpPr>
          <p:nvPr/>
        </p:nvSpPr>
        <p:spPr bwMode="auto">
          <a:xfrm>
            <a:off x="977900" y="1574800"/>
            <a:ext cx="6932613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r>
              <a:rPr lang="en-US" sz="2800" b="0">
                <a:solidFill>
                  <a:srgbClr val="262626"/>
                </a:solidFill>
              </a:rPr>
              <a:t>Innovative thinking can be risky </a:t>
            </a:r>
          </a:p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r>
              <a:rPr lang="en-US" sz="2800" b="0">
                <a:solidFill>
                  <a:srgbClr val="262626"/>
                </a:solidFill>
              </a:rPr>
              <a:t>Some Ideas generated will be the best… </a:t>
            </a:r>
            <a:br>
              <a:rPr lang="en-US" sz="2800" b="0">
                <a:solidFill>
                  <a:srgbClr val="262626"/>
                </a:solidFill>
              </a:rPr>
            </a:br>
            <a:r>
              <a:rPr lang="en-US" sz="2800" b="0">
                <a:solidFill>
                  <a:srgbClr val="262626"/>
                </a:solidFill>
              </a:rPr>
              <a:t>some will be awful…be careful</a:t>
            </a:r>
          </a:p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r>
              <a:rPr lang="en-US" sz="2800" b="0">
                <a:solidFill>
                  <a:srgbClr val="262626"/>
                </a:solidFill>
              </a:rPr>
              <a:t>For innovation to work, you have to </a:t>
            </a:r>
            <a:r>
              <a:rPr lang="en-US" sz="2800" b="0" i="1">
                <a:solidFill>
                  <a:srgbClr val="262626"/>
                </a:solidFill>
              </a:rPr>
              <a:t>learn from the failures </a:t>
            </a:r>
            <a:r>
              <a:rPr lang="en-US" sz="2800" b="0">
                <a:solidFill>
                  <a:srgbClr val="262626"/>
                </a:solidFill>
              </a:rPr>
              <a:t>and </a:t>
            </a:r>
            <a:r>
              <a:rPr lang="en-US" sz="2800" b="0" i="1">
                <a:solidFill>
                  <a:srgbClr val="262626"/>
                </a:solidFill>
              </a:rPr>
              <a:t>applaud the successes. As well as the failures. </a:t>
            </a:r>
            <a:r>
              <a:rPr lang="en-US" sz="2800" b="0">
                <a:solidFill>
                  <a:srgbClr val="262626"/>
                </a:solidFill>
              </a:rPr>
              <a:t>The failures paved the way to success. </a:t>
            </a:r>
          </a:p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None/>
            </a:pPr>
            <a:endParaRPr lang="en-US" sz="2800" b="0" i="1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482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1313" y="325438"/>
            <a:ext cx="5638800" cy="519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</a:rPr>
              <a:t>Action  Items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33488"/>
            <a:ext cx="8459788" cy="48275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All employees are now in sales and have business cards and email addresses.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Redo compensation plans. Compensation directs behavior.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Change job descriptions for at least 20% of your staff Immediately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Partner with Best of Class Companies </a:t>
            </a:r>
            <a:r>
              <a:rPr lang="en-US" sz="2000" i="1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(find 2 new partners by October 15)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Focus on Outcome and Solutions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Promote Results not Propaganda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Encourage Innovation and throw out Tinkering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If its going to happen eventually let it happen immediately. Bad does not cure itself. Make tough decisions today not tomorrow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Recruit Word Class People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Reward Top Performers, recruit and reward Innovators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Be Paranoid, be greedy, Reinvent, decentralize, disorganize. 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rgbClr val="505050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rgbClr val="50505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932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Your Value Proposition</a:t>
            </a:r>
          </a:p>
          <a:p>
            <a:r>
              <a:rPr lang="en-US" dirty="0"/>
              <a:t>Create a Presentation Video Animation</a:t>
            </a:r>
          </a:p>
          <a:p>
            <a:r>
              <a:rPr lang="en-US" dirty="0"/>
              <a:t>Utilize it </a:t>
            </a:r>
          </a:p>
          <a:p>
            <a:r>
              <a:rPr lang="en-US" dirty="0"/>
              <a:t>Create a Personal Web site</a:t>
            </a:r>
          </a:p>
          <a:p>
            <a:r>
              <a:rPr lang="en-US" dirty="0"/>
              <a:t>Simplify Your Company Web site</a:t>
            </a:r>
          </a:p>
          <a:p>
            <a:r>
              <a:rPr lang="en-US" dirty="0"/>
              <a:t>Populate at least 6 Social Media Sites</a:t>
            </a:r>
          </a:p>
          <a:p>
            <a:r>
              <a:rPr lang="en-US" dirty="0"/>
              <a:t>Create New Business Cards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0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4813" y="327025"/>
            <a:ext cx="5600700" cy="698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2626"/>
                </a:solidFill>
                <a:latin typeface="+mn-lt"/>
                <a:cs typeface="+mj-cs"/>
              </a:rPr>
              <a:t>Avoid Mediocrity</a:t>
            </a:r>
          </a:p>
        </p:txBody>
      </p:sp>
      <p:sp>
        <p:nvSpPr>
          <p:cNvPr id="124930" name="Text Box 3"/>
          <p:cNvSpPr txBox="1">
            <a:spLocks noChangeArrowheads="1"/>
          </p:cNvSpPr>
          <p:nvPr/>
        </p:nvSpPr>
        <p:spPr bwMode="auto">
          <a:xfrm>
            <a:off x="811213" y="1539875"/>
            <a:ext cx="753268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r>
              <a:rPr lang="en-US" sz="2800" b="0">
                <a:solidFill>
                  <a:srgbClr val="262626"/>
                </a:solidFill>
              </a:rPr>
              <a:t>Use a winning strategy – pay attention to </a:t>
            </a:r>
            <a:r>
              <a:rPr lang="en-US" sz="2800" b="0" u="sng">
                <a:solidFill>
                  <a:srgbClr val="262626"/>
                </a:solidFill>
              </a:rPr>
              <a:t>all</a:t>
            </a:r>
            <a:r>
              <a:rPr lang="en-US" sz="2800" b="0">
                <a:solidFill>
                  <a:srgbClr val="262626"/>
                </a:solidFill>
              </a:rPr>
              <a:t> good ideas, all the details, all the </a:t>
            </a:r>
            <a:r>
              <a:rPr lang="ja-JP" altLang="en-US" sz="2800" b="0">
                <a:solidFill>
                  <a:srgbClr val="262626"/>
                </a:solidFill>
              </a:rPr>
              <a:t>“</a:t>
            </a:r>
            <a:r>
              <a:rPr lang="en-US" altLang="ja-JP" sz="2800" b="0">
                <a:solidFill>
                  <a:srgbClr val="262626"/>
                </a:solidFill>
              </a:rPr>
              <a:t>Weird People.</a:t>
            </a:r>
            <a:r>
              <a:rPr lang="ja-JP" altLang="en-US" sz="2800" b="0">
                <a:solidFill>
                  <a:srgbClr val="262626"/>
                </a:solidFill>
              </a:rPr>
              <a:t>”</a:t>
            </a:r>
            <a:endParaRPr lang="en-US" altLang="ja-JP" sz="2800" b="0">
              <a:solidFill>
                <a:srgbClr val="262626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r>
              <a:rPr lang="en-US" sz="2800" b="0">
                <a:solidFill>
                  <a:srgbClr val="262626"/>
                </a:solidFill>
              </a:rPr>
              <a:t>Defending Mediocrity is </a:t>
            </a:r>
            <a:r>
              <a:rPr lang="en-US" sz="2800" b="0" i="1">
                <a:solidFill>
                  <a:srgbClr val="262626"/>
                </a:solidFill>
              </a:rPr>
              <a:t>exhausting</a:t>
            </a:r>
            <a:r>
              <a:rPr lang="en-US" sz="2800" b="0">
                <a:solidFill>
                  <a:srgbClr val="262626"/>
                </a:solidFill>
              </a:rPr>
              <a:t>. Yet the organizations that need to innovate the most also fight it the most. They love </a:t>
            </a:r>
            <a:r>
              <a:rPr lang="ja-JP" altLang="en-US" sz="2800" b="0">
                <a:solidFill>
                  <a:srgbClr val="262626"/>
                </a:solidFill>
              </a:rPr>
              <a:t>“</a:t>
            </a:r>
            <a:r>
              <a:rPr lang="en-US" altLang="ja-JP" sz="2800" b="0">
                <a:solidFill>
                  <a:srgbClr val="262626"/>
                </a:solidFill>
              </a:rPr>
              <a:t>status quo</a:t>
            </a:r>
            <a:r>
              <a:rPr lang="ja-JP" altLang="en-US" sz="2800" b="0">
                <a:solidFill>
                  <a:srgbClr val="262626"/>
                </a:solidFill>
              </a:rPr>
              <a:t>”</a:t>
            </a:r>
            <a:r>
              <a:rPr lang="en-US" altLang="ja-JP" sz="2800" b="0">
                <a:solidFill>
                  <a:srgbClr val="262626"/>
                </a:solidFill>
              </a:rPr>
              <a:t> and love thinking they can freeze time. </a:t>
            </a:r>
          </a:p>
          <a:p>
            <a:pPr eaLnBrk="1" hangingPunct="1">
              <a:spcBef>
                <a:spcPct val="50000"/>
              </a:spcBef>
              <a:buClr>
                <a:srgbClr val="505050"/>
              </a:buClr>
              <a:buFont typeface="Arial" charset="0"/>
              <a:buChar char="•"/>
            </a:pPr>
            <a:endParaRPr lang="en-US" sz="2800" b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19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480</Words>
  <Application>Microsoft Office PowerPoint</Application>
  <PresentationFormat>On-screen Show (4:3)</PresentationFormat>
  <Paragraphs>60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Arial Narrow</vt:lpstr>
      <vt:lpstr>Calibri</vt:lpstr>
      <vt:lpstr>Times</vt:lpstr>
      <vt:lpstr>Office Theme</vt:lpstr>
      <vt:lpstr>DME Collegiate Area of Influence</vt:lpstr>
      <vt:lpstr>PowerPoint Presentation</vt:lpstr>
      <vt:lpstr>Marketing Complexity</vt:lpstr>
      <vt:lpstr>How Important IS…</vt:lpstr>
      <vt:lpstr>Brainstorm</vt:lpstr>
      <vt:lpstr>Allow Failure!</vt:lpstr>
      <vt:lpstr>Action  Items</vt:lpstr>
      <vt:lpstr>Action Items</vt:lpstr>
      <vt:lpstr>Avoid Mediocrity</vt:lpstr>
    </vt:vector>
  </TitlesOfParts>
  <Company>DME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 the Mold</dc:title>
  <dc:creator>Mike Panaggio</dc:creator>
  <cp:lastModifiedBy>Michael Panaggio</cp:lastModifiedBy>
  <cp:revision>40</cp:revision>
  <cp:lastPrinted>2017-06-12T16:06:26Z</cp:lastPrinted>
  <dcterms:created xsi:type="dcterms:W3CDTF">2014-07-27T15:48:40Z</dcterms:created>
  <dcterms:modified xsi:type="dcterms:W3CDTF">2017-06-12T16:08:17Z</dcterms:modified>
</cp:coreProperties>
</file>