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5" r:id="rId4"/>
    <p:sldId id="273" r:id="rId5"/>
    <p:sldId id="279" r:id="rId6"/>
    <p:sldId id="281" r:id="rId7"/>
    <p:sldId id="280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3A"/>
    <a:srgbClr val="0A376B"/>
    <a:srgbClr val="FEC211"/>
    <a:srgbClr val="29938E"/>
    <a:srgbClr val="5B9BD5"/>
    <a:srgbClr val="EFB419"/>
    <a:srgbClr val="D9A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0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6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D475-72D5-43BB-AD10-578A0769E46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D7CC-9E1F-4BA7-AD1F-B2AE60EEF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IPAkkHtfZE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47618"/>
            <a:ext cx="12192000" cy="1150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31" y="2229302"/>
            <a:ext cx="6720505" cy="56311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28596" y="3190754"/>
            <a:ext cx="8836090" cy="1297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Facilitating Graphic Communications &amp; Technology Strategies</a:t>
            </a:r>
            <a:endParaRPr lang="en-US" sz="3600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528596" y="4787452"/>
            <a:ext cx="5458438" cy="129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Robert Wheatley, Office Depot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Andrew Kniberg, Office Depot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Mike Panaggio, Consultant</a:t>
            </a:r>
          </a:p>
          <a:p>
            <a:pPr>
              <a:buFont typeface="Arial"/>
              <a:buNone/>
              <a:defRPr/>
            </a:pPr>
            <a:endParaRPr lang="en-US" dirty="0"/>
          </a:p>
          <a:p>
            <a:pPr>
              <a:buFont typeface="Arial"/>
              <a:buNone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618"/>
            <a:ext cx="4581331" cy="1150145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37123" y="893259"/>
            <a:ext cx="1390261" cy="11501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>
                    <a:alpha val="36000"/>
                  </a:schemeClr>
                </a:solidFill>
                <a:latin typeface="+mn-lt"/>
              </a:rPr>
              <a:t>P3</a:t>
            </a:r>
          </a:p>
        </p:txBody>
      </p:sp>
      <p:cxnSp>
        <p:nvCxnSpPr>
          <p:cNvPr id="9" name="Connector: Elbow 8"/>
          <p:cNvCxnSpPr>
            <a:stCxn id="17" idx="1"/>
          </p:cNvCxnSpPr>
          <p:nvPr/>
        </p:nvCxnSpPr>
        <p:spPr>
          <a:xfrm rot="10800000" flipV="1">
            <a:off x="410547" y="1468331"/>
            <a:ext cx="326576" cy="3878109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0546" y="5346440"/>
            <a:ext cx="188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90665" y="4954555"/>
            <a:ext cx="0" cy="8117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290665" y="4954554"/>
            <a:ext cx="165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290665" y="5766318"/>
            <a:ext cx="165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btitle 2"/>
          <p:cNvSpPr txBox="1">
            <a:spLocks/>
          </p:cNvSpPr>
          <p:nvPr/>
        </p:nvSpPr>
        <p:spPr>
          <a:xfrm>
            <a:off x="10580914" y="6176440"/>
            <a:ext cx="1247222" cy="40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06.14.17</a:t>
            </a:r>
            <a:endParaRPr lang="en-US" dirty="0"/>
          </a:p>
          <a:p>
            <a:pPr algn="r">
              <a:buFont typeface="Arial"/>
              <a:buNone/>
              <a:defRPr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96753" y="893259"/>
            <a:ext cx="8584161" cy="11501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>
                    <a:alpha val="36000"/>
                  </a:schemeClr>
                </a:solidFill>
                <a:latin typeface="+mn-lt"/>
              </a:rPr>
              <a:t>Public/Private Partnerships</a:t>
            </a:r>
          </a:p>
        </p:txBody>
      </p:sp>
    </p:spTree>
    <p:extLst>
      <p:ext uri="{BB962C8B-B14F-4D97-AF65-F5344CB8AC3E}">
        <p14:creationId xmlns:p14="http://schemas.microsoft.com/office/powerpoint/2010/main" val="144059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69" y="2718290"/>
            <a:ext cx="2562758" cy="2877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6873" y="381559"/>
            <a:ext cx="903203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WAREHOUSING &amp; FULFILLMENT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9" y="1179282"/>
            <a:ext cx="3770141" cy="2673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96" y="2747829"/>
            <a:ext cx="2709230" cy="284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6" y="1179282"/>
            <a:ext cx="4803964" cy="2169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32" y="2718290"/>
            <a:ext cx="2504904" cy="2864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636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6873" y="381559"/>
            <a:ext cx="903203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GOOD, BETTER, BEST!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buFont typeface="Arial"/>
              <a:buNone/>
              <a:defRPr/>
            </a:pPr>
            <a:endParaRPr lang="en-US" dirty="0"/>
          </a:p>
        </p:txBody>
      </p:sp>
      <p:pic>
        <p:nvPicPr>
          <p:cNvPr id="15" name="Picture 14" descr="Graphics-target 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469" y="263634"/>
            <a:ext cx="1000144" cy="885439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/>
            <a:endCxn id="20" idx="3"/>
          </p:cNvCxnSpPr>
          <p:nvPr/>
        </p:nvCxnSpPr>
        <p:spPr>
          <a:xfrm flipV="1">
            <a:off x="9178446" y="694273"/>
            <a:ext cx="1430460" cy="312716"/>
          </a:xfrm>
          <a:prstGeom prst="line">
            <a:avLst/>
          </a:prstGeom>
          <a:ln w="152400" cap="rnd">
            <a:solidFill>
              <a:srgbClr val="003399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912000" y="694273"/>
            <a:ext cx="8853683" cy="4971082"/>
            <a:chOff x="450916" y="1293842"/>
            <a:chExt cx="8496265" cy="4914850"/>
          </a:xfrm>
        </p:grpSpPr>
        <p:sp>
          <p:nvSpPr>
            <p:cNvPr id="28" name="Freeform 6"/>
            <p:cNvSpPr/>
            <p:nvPr/>
          </p:nvSpPr>
          <p:spPr>
            <a:xfrm>
              <a:off x="880533" y="5010107"/>
              <a:ext cx="1168400" cy="527105"/>
            </a:xfrm>
            <a:custGeom>
              <a:avLst/>
              <a:gdLst>
                <a:gd name="connsiteX0" fmla="*/ 0 w 1625600"/>
                <a:gd name="connsiteY0" fmla="*/ 778933 h 778933"/>
                <a:gd name="connsiteX1" fmla="*/ 1625600 w 1625600"/>
                <a:gd name="connsiteY1" fmla="*/ 0 h 778933"/>
                <a:gd name="connsiteX2" fmla="*/ 1625600 w 1625600"/>
                <a:gd name="connsiteY2" fmla="*/ 0 h 7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5600" h="778933">
                  <a:moveTo>
                    <a:pt x="0" y="778933"/>
                  </a:moveTo>
                  <a:lnTo>
                    <a:pt x="1625600" y="0"/>
                  </a:lnTo>
                  <a:lnTo>
                    <a:pt x="1625600" y="0"/>
                  </a:lnTo>
                </a:path>
              </a:pathLst>
            </a:custGeom>
            <a:ln w="152400" cap="rnd">
              <a:solidFill>
                <a:srgbClr val="0033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7"/>
            <p:cNvSpPr/>
            <p:nvPr/>
          </p:nvSpPr>
          <p:spPr>
            <a:xfrm>
              <a:off x="2048933" y="4114802"/>
              <a:ext cx="889000" cy="895305"/>
            </a:xfrm>
            <a:custGeom>
              <a:avLst/>
              <a:gdLst>
                <a:gd name="connsiteX0" fmla="*/ 0 w 1625600"/>
                <a:gd name="connsiteY0" fmla="*/ 778933 h 778933"/>
                <a:gd name="connsiteX1" fmla="*/ 1625600 w 1625600"/>
                <a:gd name="connsiteY1" fmla="*/ 0 h 778933"/>
                <a:gd name="connsiteX2" fmla="*/ 1625600 w 1625600"/>
                <a:gd name="connsiteY2" fmla="*/ 0 h 7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5600" h="778933">
                  <a:moveTo>
                    <a:pt x="0" y="778933"/>
                  </a:moveTo>
                  <a:lnTo>
                    <a:pt x="1625600" y="0"/>
                  </a:lnTo>
                  <a:lnTo>
                    <a:pt x="1625600" y="0"/>
                  </a:lnTo>
                </a:path>
              </a:pathLst>
            </a:custGeom>
            <a:ln w="152400" cap="rnd">
              <a:solidFill>
                <a:srgbClr val="0033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2937933" y="3741579"/>
              <a:ext cx="1126067" cy="373223"/>
            </a:xfrm>
            <a:prstGeom prst="line">
              <a:avLst/>
            </a:prstGeom>
            <a:ln w="152400" cap="rnd">
              <a:solidFill>
                <a:srgbClr val="0033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064000" y="3028422"/>
              <a:ext cx="1041400" cy="713157"/>
            </a:xfrm>
            <a:prstGeom prst="line">
              <a:avLst/>
            </a:prstGeom>
            <a:ln w="152400" cap="rnd">
              <a:solidFill>
                <a:srgbClr val="0033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208099" y="2351759"/>
              <a:ext cx="760901" cy="676664"/>
            </a:xfrm>
            <a:prstGeom prst="line">
              <a:avLst/>
            </a:prstGeom>
            <a:ln w="152400" cap="rnd">
              <a:solidFill>
                <a:srgbClr val="0033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28267" y="1727201"/>
              <a:ext cx="1032933" cy="587359"/>
            </a:xfrm>
            <a:prstGeom prst="line">
              <a:avLst/>
            </a:prstGeom>
            <a:ln w="152400" cap="rnd">
              <a:solidFill>
                <a:srgbClr val="003399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450916" y="5138686"/>
              <a:ext cx="2310129" cy="1070006"/>
              <a:chOff x="450916" y="5138686"/>
              <a:chExt cx="2310129" cy="107000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173743" y="5925698"/>
                <a:ext cx="1587302" cy="28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>
                    <a:solidFill>
                      <a:srgbClr val="404040"/>
                    </a:solidFill>
                    <a:cs typeface="Helvetica" panose="020B0604020202020204" pitchFamily="34" charset="0"/>
                  </a:rPr>
                  <a:t>Reduction TCO</a:t>
                </a:r>
                <a:endParaRPr lang="en-US" sz="1400" dirty="0">
                  <a:solidFill>
                    <a:srgbClr val="404040"/>
                  </a:solidFill>
                </a:endParaRPr>
              </a:p>
            </p:txBody>
          </p:sp>
          <p:pic>
            <p:nvPicPr>
              <p:cNvPr id="56" name="Picture 55" descr="Graphics email .psd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916" y="5138686"/>
                <a:ext cx="859233" cy="79705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538036" y="3865347"/>
              <a:ext cx="2225876" cy="989980"/>
              <a:chOff x="2538036" y="3865347"/>
              <a:chExt cx="2225876" cy="98998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892778" y="4572333"/>
                <a:ext cx="1871134" cy="28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</a:pPr>
                <a:r>
                  <a:rPr lang="en-US" sz="1400" dirty="0">
                    <a:solidFill>
                      <a:srgbClr val="404040"/>
                    </a:solidFill>
                    <a:cs typeface="Helvetica" panose="020B0604020202020204" pitchFamily="34" charset="0"/>
                  </a:rPr>
                  <a:t>Robust Storefront</a:t>
                </a: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2538036" y="3865347"/>
                <a:ext cx="628497" cy="628497"/>
                <a:chOff x="2997200" y="3040642"/>
                <a:chExt cx="946050" cy="94605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2997200" y="3040642"/>
                  <a:ext cx="946050" cy="94605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:endParaRPr lang="en-US" sz="200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54" name="Picture 53" descr="campus tour.psd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7175" y="3220847"/>
                  <a:ext cx="546100" cy="5961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/>
            <p:cNvGrpSpPr/>
            <p:nvPr/>
          </p:nvGrpSpPr>
          <p:grpSpPr>
            <a:xfrm>
              <a:off x="2463807" y="3087691"/>
              <a:ext cx="1941908" cy="994503"/>
              <a:chOff x="2463807" y="3087691"/>
              <a:chExt cx="1941908" cy="99450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463807" y="3087691"/>
                <a:ext cx="1871134" cy="28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</a:pPr>
                <a:r>
                  <a:rPr lang="en-US" sz="1400" dirty="0">
                    <a:solidFill>
                      <a:srgbClr val="404040"/>
                    </a:solidFill>
                    <a:cs typeface="Helvetica" panose="020B0604020202020204" pitchFamily="34" charset="0"/>
                  </a:rPr>
                  <a:t>Integrated Marketing</a:t>
                </a:r>
              </a:p>
            </p:txBody>
          </p:sp>
          <p:pic>
            <p:nvPicPr>
              <p:cNvPr id="50" name="Picture 49" descr="application graphic.psd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97563" y="3326053"/>
                <a:ext cx="708152" cy="756141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4814438" y="2624409"/>
              <a:ext cx="1899678" cy="1147537"/>
              <a:chOff x="4848306" y="2582074"/>
              <a:chExt cx="1899678" cy="114753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152562" y="3446617"/>
                <a:ext cx="1595422" cy="28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</a:pPr>
                <a:r>
                  <a:rPr lang="en-US" sz="1400" dirty="0">
                    <a:solidFill>
                      <a:srgbClr val="404040"/>
                    </a:solidFill>
                    <a:cs typeface="Helvetica" panose="020B0604020202020204" pitchFamily="34" charset="0"/>
                  </a:rPr>
                  <a:t>Consistent Branding </a:t>
                </a:r>
              </a:p>
            </p:txBody>
          </p:sp>
          <p:pic>
            <p:nvPicPr>
              <p:cNvPr id="48" name="Picture 47" descr="Analysis graphic barchart.psd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8306" y="2582074"/>
                <a:ext cx="773310" cy="766734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880533" y="4197895"/>
              <a:ext cx="1625600" cy="1250087"/>
              <a:chOff x="880533" y="4197895"/>
              <a:chExt cx="1625600" cy="125008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880533" y="4197895"/>
                <a:ext cx="1397000" cy="47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</a:pPr>
                <a:r>
                  <a:rPr lang="en-US" sz="1400" dirty="0">
                    <a:solidFill>
                      <a:srgbClr val="404040"/>
                    </a:solidFill>
                    <a:cs typeface="Helvetica" panose="020B0604020202020204" pitchFamily="34" charset="0"/>
                  </a:rPr>
                  <a:t>Customizable Content</a:t>
                </a:r>
              </a:p>
            </p:txBody>
          </p:sp>
          <p:pic>
            <p:nvPicPr>
              <p:cNvPr id="46" name="Picture 45" descr="Graphics web .psd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1543" y="4610417"/>
                <a:ext cx="894590" cy="837565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4672818" y="1768906"/>
              <a:ext cx="2000736" cy="882192"/>
              <a:chOff x="4672818" y="1768906"/>
              <a:chExt cx="2000736" cy="88219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672818" y="1768906"/>
                <a:ext cx="1328571" cy="47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</a:pPr>
                <a:r>
                  <a:rPr lang="en-US" sz="1400" dirty="0">
                    <a:solidFill>
                      <a:srgbClr val="404040"/>
                    </a:solidFill>
                    <a:cs typeface="Helvetica" panose="020B0604020202020204" pitchFamily="34" charset="0"/>
                  </a:rPr>
                  <a:t>Inventory Management</a:t>
                </a:r>
              </a:p>
            </p:txBody>
          </p:sp>
          <p:pic>
            <p:nvPicPr>
              <p:cNvPr id="44" name="Picture 43" descr="Graphics mega phone .psd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85326" y="1819325"/>
                <a:ext cx="888228" cy="831773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6778733" y="1293842"/>
              <a:ext cx="2168448" cy="1347963"/>
              <a:chOff x="6778733" y="1293842"/>
              <a:chExt cx="2168448" cy="134796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250781" y="2124503"/>
                <a:ext cx="1696400" cy="517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1400" dirty="0">
                    <a:solidFill>
                      <a:srgbClr val="404040"/>
                    </a:solidFill>
                    <a:cs typeface="Helvetica" panose="020B0604020202020204" pitchFamily="34" charset="0"/>
                  </a:rPr>
                  <a:t>Rev Gen/Cost Recovery</a:t>
                </a:r>
              </a:p>
            </p:txBody>
          </p:sp>
          <p:pic>
            <p:nvPicPr>
              <p:cNvPr id="42" name="Picture 41" descr="Education hat .psd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8733" y="1293842"/>
                <a:ext cx="773534" cy="761234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9206157" y="1654903"/>
            <a:ext cx="2332639" cy="5203097"/>
            <a:chOff x="5664200" y="4197895"/>
            <a:chExt cx="2244408" cy="2152105"/>
          </a:xfrm>
        </p:grpSpPr>
        <p:sp>
          <p:nvSpPr>
            <p:cNvPr id="58" name="Rectangle 57"/>
            <p:cNvSpPr/>
            <p:nvPr/>
          </p:nvSpPr>
          <p:spPr>
            <a:xfrm>
              <a:off x="5664200" y="5816600"/>
              <a:ext cx="274320" cy="533400"/>
            </a:xfrm>
            <a:prstGeom prst="rect">
              <a:avLst/>
            </a:prstGeom>
            <a:solidFill>
              <a:srgbClr val="61C4F1">
                <a:alpha val="3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58218" y="5630332"/>
              <a:ext cx="274320" cy="719667"/>
            </a:xfrm>
            <a:prstGeom prst="rect">
              <a:avLst/>
            </a:prstGeom>
            <a:solidFill>
              <a:srgbClr val="61C4F1">
                <a:alpha val="3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52236" y="5447982"/>
              <a:ext cx="274320" cy="902018"/>
            </a:xfrm>
            <a:prstGeom prst="rect">
              <a:avLst/>
            </a:prstGeom>
            <a:solidFill>
              <a:srgbClr val="61C4F1">
                <a:alpha val="3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46254" y="4959129"/>
              <a:ext cx="274320" cy="1390871"/>
            </a:xfrm>
            <a:prstGeom prst="rect">
              <a:avLst/>
            </a:prstGeom>
            <a:solidFill>
              <a:srgbClr val="61C4F1">
                <a:alpha val="3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40272" y="4470472"/>
              <a:ext cx="274320" cy="1879528"/>
            </a:xfrm>
            <a:prstGeom prst="rect">
              <a:avLst/>
            </a:prstGeom>
            <a:solidFill>
              <a:srgbClr val="61C4F1">
                <a:alpha val="3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34288" y="4197895"/>
              <a:ext cx="274320" cy="2152105"/>
            </a:xfrm>
            <a:prstGeom prst="rect">
              <a:avLst/>
            </a:prstGeom>
            <a:solidFill>
              <a:srgbClr val="61C4F1">
                <a:alpha val="3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7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945225" y="2733545"/>
            <a:ext cx="3741575" cy="1297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Thank You</a:t>
            </a:r>
            <a:endParaRPr lang="en-US" sz="3600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7123" y="893259"/>
            <a:ext cx="1390261" cy="11501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>
                    <a:alpha val="36000"/>
                  </a:schemeClr>
                </a:solidFill>
                <a:latin typeface="+mn-lt"/>
              </a:rPr>
              <a:t>P3</a:t>
            </a:r>
          </a:p>
        </p:txBody>
      </p:sp>
      <p:cxnSp>
        <p:nvCxnSpPr>
          <p:cNvPr id="9" name="Connector: Elbow 8"/>
          <p:cNvCxnSpPr>
            <a:cxnSpLocks/>
            <a:stCxn id="17" idx="1"/>
          </p:cNvCxnSpPr>
          <p:nvPr/>
        </p:nvCxnSpPr>
        <p:spPr>
          <a:xfrm rot="10800000" flipV="1">
            <a:off x="410545" y="1468331"/>
            <a:ext cx="326578" cy="1890679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10546" y="3359011"/>
            <a:ext cx="42967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07294" y="2967126"/>
            <a:ext cx="0" cy="8117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707294" y="2967125"/>
            <a:ext cx="165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7294" y="3778889"/>
            <a:ext cx="165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4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9983" y="382617"/>
            <a:ext cx="903203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 YOUR GOALS &amp; THE CHALLENGE BEGINS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buFont typeface="Arial"/>
              <a:buNone/>
              <a:defRPr/>
            </a:pP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79" y="1892940"/>
            <a:ext cx="3252195" cy="35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432673" y="1568471"/>
            <a:ext cx="6367719" cy="394231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Define/address &amp; pivot ‘challenges’</a:t>
            </a:r>
          </a:p>
          <a:p>
            <a:r>
              <a:rPr lang="en-US" sz="2400" dirty="0"/>
              <a:t>Review strategic roadmap</a:t>
            </a:r>
          </a:p>
          <a:p>
            <a:r>
              <a:rPr lang="en-US" sz="2400" b="1" dirty="0">
                <a:solidFill>
                  <a:srgbClr val="ED183A"/>
                </a:solidFill>
              </a:rPr>
              <a:t>Complementing Marketing/Communications</a:t>
            </a:r>
          </a:p>
          <a:p>
            <a:pPr lvl="1"/>
            <a:r>
              <a:rPr lang="en-US" sz="2200" b="1" dirty="0">
                <a:solidFill>
                  <a:srgbClr val="ED183A"/>
                </a:solidFill>
              </a:rPr>
              <a:t>Campaign/Data/Messaging</a:t>
            </a:r>
          </a:p>
          <a:p>
            <a:pPr lvl="1"/>
            <a:r>
              <a:rPr lang="en-US" sz="2200" b="1" dirty="0">
                <a:solidFill>
                  <a:srgbClr val="ED183A"/>
                </a:solidFill>
              </a:rPr>
              <a:t>Planning/Automation &amp; Analytics </a:t>
            </a:r>
          </a:p>
          <a:p>
            <a:pPr lvl="1"/>
            <a:r>
              <a:rPr lang="en-US" sz="2200" b="1" dirty="0">
                <a:solidFill>
                  <a:srgbClr val="ED183A"/>
                </a:solidFill>
              </a:rPr>
              <a:t>Execution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Identification of solutions</a:t>
            </a:r>
          </a:p>
          <a:p>
            <a:r>
              <a:rPr lang="en-US" sz="2400" dirty="0"/>
              <a:t>Operationalizing the final product</a:t>
            </a:r>
          </a:p>
          <a:p>
            <a:r>
              <a:rPr lang="en-US" sz="2400" dirty="0"/>
              <a:t>Content management </a:t>
            </a:r>
            <a:r>
              <a:rPr lang="en-US" sz="2400" dirty="0" err="1"/>
              <a:t>webx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https://youtu.be/IPAkkHtfZEM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07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6873" y="381559"/>
            <a:ext cx="903203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DEFINE/REDEFINE &amp; PIVOT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3</a:t>
            </a:r>
          </a:p>
          <a:p>
            <a:pPr algn="ctr">
              <a:buFont typeface="Arial"/>
              <a:buNone/>
              <a:defRPr/>
            </a:pP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254039" y="1052555"/>
            <a:ext cx="9509760" cy="47390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900" b="1" dirty="0">
                <a:solidFill>
                  <a:srgbClr val="ED183A"/>
                </a:solidFill>
              </a:rPr>
              <a:t>What were the challenges we set out to solve for ?</a:t>
            </a:r>
          </a:p>
          <a:p>
            <a:pPr lvl="1"/>
            <a:r>
              <a:rPr lang="en-US" sz="1900" dirty="0"/>
              <a:t>Listen &amp; learn from each other</a:t>
            </a:r>
          </a:p>
          <a:p>
            <a:pPr lvl="1"/>
            <a:r>
              <a:rPr lang="en-US" sz="1900" dirty="0"/>
              <a:t>Embraced engagement model (Extension needs &amp; what OD brings)</a:t>
            </a:r>
          </a:p>
          <a:p>
            <a:pPr lvl="1"/>
            <a:r>
              <a:rPr lang="en-US" sz="1900" dirty="0"/>
              <a:t>Multiple stakeholders w/different goals &amp; challenges</a:t>
            </a:r>
          </a:p>
          <a:p>
            <a:pPr marL="457200" lvl="1" indent="0">
              <a:buNone/>
            </a:pPr>
            <a:r>
              <a:rPr lang="en-US" sz="1900" b="1" dirty="0">
                <a:solidFill>
                  <a:srgbClr val="ED183A"/>
                </a:solidFill>
              </a:rPr>
              <a:t>What have we accomplished together?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Supply chain enhancements, Robust CMS/Storefront &amp; Integrated Marketing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Driven/redirect funds back into programming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Brand continuity and content customization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Quality &amp; selection of product enhancement</a:t>
            </a:r>
          </a:p>
          <a:p>
            <a:pPr marL="457200" lvl="1" indent="0">
              <a:buNone/>
            </a:pPr>
            <a:r>
              <a:rPr lang="en-US" sz="1900" b="1" dirty="0">
                <a:solidFill>
                  <a:srgbClr val="ED183A"/>
                </a:solidFill>
              </a:rPr>
              <a:t>Future Initiatives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Revenue generation and cost recovery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Data driven decisions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E-Publishing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Dynamic education/awareness campaigns</a:t>
            </a:r>
          </a:p>
        </p:txBody>
      </p:sp>
    </p:spTree>
    <p:extLst>
      <p:ext uri="{BB962C8B-B14F-4D97-AF65-F5344CB8AC3E}">
        <p14:creationId xmlns:p14="http://schemas.microsoft.com/office/powerpoint/2010/main" val="115701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6873" y="381559"/>
            <a:ext cx="903203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ROADMAP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buFont typeface="Arial"/>
              <a:buNone/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99962" y="2735572"/>
            <a:ext cx="0" cy="1853507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9276" y="2479875"/>
            <a:ext cx="0" cy="1015809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56819" y="2829916"/>
            <a:ext cx="0" cy="1853507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46133" y="2574219"/>
            <a:ext cx="0" cy="1015809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17996" y="2829916"/>
            <a:ext cx="0" cy="1853507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07310" y="2574219"/>
            <a:ext cx="0" cy="1015809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1720728" y="4702767"/>
            <a:ext cx="1349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Snapshot of Current State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3275016" y="3606513"/>
            <a:ext cx="152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Six Sigma Due Diligence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4798268" y="4702767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ROI Proposal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6355476" y="3606513"/>
            <a:ext cx="1349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Defined Statement of Work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7539084" y="4667096"/>
            <a:ext cx="194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9177167" y="3595645"/>
            <a:ext cx="149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&amp; Education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47684" y="1265804"/>
            <a:ext cx="8929709" cy="1469768"/>
            <a:chOff x="89472" y="1529320"/>
            <a:chExt cx="8929709" cy="1469768"/>
          </a:xfrm>
        </p:grpSpPr>
        <p:sp>
          <p:nvSpPr>
            <p:cNvPr id="34" name="Oval 33"/>
            <p:cNvSpPr/>
            <p:nvPr/>
          </p:nvSpPr>
          <p:spPr>
            <a:xfrm flipH="1">
              <a:off x="89472" y="1529320"/>
              <a:ext cx="1386488" cy="1386307"/>
            </a:xfrm>
            <a:prstGeom prst="ellipse">
              <a:avLst/>
            </a:prstGeom>
            <a:solidFill>
              <a:srgbClr val="ED183A"/>
            </a:solidFill>
            <a:ln w="9525" cap="flat" cmpd="sng" algn="ctr">
              <a:noFill/>
              <a:prstDash val="solid"/>
            </a:ln>
            <a:effectLst/>
          </p:spPr>
          <p:txBody>
            <a:bodyPr lIns="243852" tIns="121926" rIns="243852" bIns="121926" rtlCol="0" anchor="ctr"/>
            <a:lstStyle/>
            <a:p>
              <a:pPr marL="0" marR="0" lvl="0" indent="0" algn="ctr" defTabSz="1087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952067" y="1830368"/>
              <a:ext cx="791853" cy="791750"/>
            </a:xfrm>
            <a:prstGeom prst="ellipse">
              <a:avLst/>
            </a:prstGeom>
            <a:solidFill>
              <a:srgbClr val="ED183A"/>
            </a:solidFill>
            <a:ln w="57150" cap="flat" cmpd="sng" algn="ctr">
              <a:noFill/>
              <a:prstDash val="solid"/>
            </a:ln>
            <a:effectLst/>
          </p:spPr>
          <p:txBody>
            <a:bodyPr lIns="243852" tIns="121926" rIns="243852" bIns="121926" rtlCol="0" anchor="ctr"/>
            <a:lstStyle/>
            <a:p>
              <a:pPr marL="0" marR="0" lvl="0" indent="0" algn="ctr" defTabSz="1087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3220027" y="1568745"/>
              <a:ext cx="1389888" cy="1389888"/>
            </a:xfrm>
            <a:prstGeom prst="ellipse">
              <a:avLst/>
            </a:prstGeom>
            <a:solidFill>
              <a:srgbClr val="ED183A"/>
            </a:solidFill>
            <a:ln w="9525" cap="flat" cmpd="sng" algn="ctr">
              <a:noFill/>
              <a:prstDash val="solid"/>
            </a:ln>
            <a:effectLst/>
          </p:spPr>
          <p:txBody>
            <a:bodyPr lIns="243852" tIns="121926" rIns="243852" bIns="121926" rtlCol="0" anchor="ctr"/>
            <a:lstStyle/>
            <a:p>
              <a:pPr marL="0" marR="0" lvl="0" indent="0" algn="ctr" defTabSz="1087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5086022" y="1861686"/>
              <a:ext cx="795528" cy="795528"/>
            </a:xfrm>
            <a:prstGeom prst="ellipse">
              <a:avLst/>
            </a:prstGeom>
            <a:solidFill>
              <a:srgbClr val="ED183A"/>
            </a:solidFill>
            <a:ln w="57150" cap="flat" cmpd="sng" algn="ctr">
              <a:noFill/>
              <a:prstDash val="solid"/>
            </a:ln>
            <a:effectLst/>
          </p:spPr>
          <p:txBody>
            <a:bodyPr lIns="243852" tIns="121926" rIns="243852" bIns="121926" rtlCol="0" anchor="ctr"/>
            <a:lstStyle/>
            <a:p>
              <a:pPr marL="0" marR="0" lvl="0" indent="0" algn="ctr" defTabSz="1087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6357657" y="1609200"/>
              <a:ext cx="1389888" cy="1389888"/>
            </a:xfrm>
            <a:prstGeom prst="ellipse">
              <a:avLst/>
            </a:prstGeom>
            <a:solidFill>
              <a:srgbClr val="ED183A"/>
            </a:solidFill>
            <a:ln w="9525" cap="flat" cmpd="sng" algn="ctr">
              <a:noFill/>
              <a:prstDash val="solid"/>
            </a:ln>
            <a:effectLst/>
          </p:spPr>
          <p:txBody>
            <a:bodyPr lIns="243852" tIns="121926" rIns="243852" bIns="121926" rtlCol="0" anchor="ctr"/>
            <a:lstStyle/>
            <a:p>
              <a:pPr marL="0" marR="0" lvl="0" indent="0" algn="ctr" defTabSz="1087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39" name="Freeform 1"/>
            <p:cNvSpPr>
              <a:spLocks noChangeArrowheads="1"/>
            </p:cNvSpPr>
            <p:nvPr/>
          </p:nvSpPr>
          <p:spPr bwMode="auto">
            <a:xfrm rot="10800000">
              <a:off x="7878027" y="2151907"/>
              <a:ext cx="222748" cy="348249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43852" tIns="121926" rIns="243852" bIns="121926" anchor="ctr"/>
            <a:lstStyle/>
            <a:p>
              <a:pPr defTabSz="1087444" fontAlgn="auto">
                <a:spcBef>
                  <a:spcPts val="0"/>
                </a:spcBef>
                <a:spcAft>
                  <a:spcPts val="0"/>
                </a:spcAft>
              </a:pPr>
              <a:endParaRPr lang="en-US" sz="4300" dirty="0">
                <a:solidFill>
                  <a:prstClr val="black"/>
                </a:solidFill>
                <a:latin typeface="Open Sans Ligh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8223653" y="1947863"/>
              <a:ext cx="795528" cy="795528"/>
            </a:xfrm>
            <a:prstGeom prst="ellipse">
              <a:avLst/>
            </a:prstGeom>
            <a:solidFill>
              <a:srgbClr val="ED183A"/>
            </a:solidFill>
            <a:ln w="9525" cap="flat" cmpd="sng" algn="ctr">
              <a:noFill/>
              <a:prstDash val="solid"/>
            </a:ln>
            <a:effectLst/>
          </p:spPr>
          <p:txBody>
            <a:bodyPr lIns="243852" tIns="121926" rIns="243852" bIns="121926" rtlCol="0" anchor="ctr"/>
            <a:lstStyle/>
            <a:p>
              <a:pPr marL="0" marR="0" lvl="0" indent="0" algn="ctr" defTabSz="1087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1" name="Freeform 1"/>
            <p:cNvSpPr>
              <a:spLocks noChangeArrowheads="1"/>
            </p:cNvSpPr>
            <p:nvPr/>
          </p:nvSpPr>
          <p:spPr bwMode="auto">
            <a:xfrm rot="10800000">
              <a:off x="5980872" y="2151907"/>
              <a:ext cx="222748" cy="348249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43852" tIns="121926" rIns="243852" bIns="121926" anchor="ctr"/>
            <a:lstStyle/>
            <a:p>
              <a:pPr defTabSz="1087444" fontAlgn="auto">
                <a:spcBef>
                  <a:spcPts val="0"/>
                </a:spcBef>
                <a:spcAft>
                  <a:spcPts val="0"/>
                </a:spcAft>
              </a:pPr>
              <a:endParaRPr lang="en-US" sz="4300" dirty="0">
                <a:solidFill>
                  <a:prstClr val="black"/>
                </a:solidFill>
                <a:latin typeface="Open Sans Light"/>
              </a:endParaRPr>
            </a:p>
          </p:txBody>
        </p:sp>
        <p:sp>
          <p:nvSpPr>
            <p:cNvPr id="42" name="Freeform 1"/>
            <p:cNvSpPr>
              <a:spLocks noChangeArrowheads="1"/>
            </p:cNvSpPr>
            <p:nvPr/>
          </p:nvSpPr>
          <p:spPr bwMode="auto">
            <a:xfrm rot="10800000">
              <a:off x="4776295" y="2151907"/>
              <a:ext cx="222748" cy="348249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43852" tIns="121926" rIns="243852" bIns="121926" anchor="ctr"/>
            <a:lstStyle/>
            <a:p>
              <a:pPr defTabSz="1087444" fontAlgn="auto">
                <a:spcBef>
                  <a:spcPts val="0"/>
                </a:spcBef>
                <a:spcAft>
                  <a:spcPts val="0"/>
                </a:spcAft>
              </a:pPr>
              <a:endParaRPr lang="en-US" sz="4300" dirty="0">
                <a:solidFill>
                  <a:prstClr val="black"/>
                </a:solidFill>
                <a:latin typeface="Open Sans Light"/>
              </a:endParaRPr>
            </a:p>
          </p:txBody>
        </p:sp>
        <p:sp>
          <p:nvSpPr>
            <p:cNvPr id="43" name="Freeform 1"/>
            <p:cNvSpPr>
              <a:spLocks noChangeArrowheads="1"/>
            </p:cNvSpPr>
            <p:nvPr/>
          </p:nvSpPr>
          <p:spPr bwMode="auto">
            <a:xfrm rot="10800000">
              <a:off x="2870599" y="2151907"/>
              <a:ext cx="222748" cy="348249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43852" tIns="121926" rIns="243852" bIns="121926" anchor="ctr"/>
            <a:lstStyle/>
            <a:p>
              <a:pPr defTabSz="1087444" fontAlgn="auto">
                <a:spcBef>
                  <a:spcPts val="0"/>
                </a:spcBef>
                <a:spcAft>
                  <a:spcPts val="0"/>
                </a:spcAft>
              </a:pPr>
              <a:endParaRPr lang="en-US" sz="4300" dirty="0">
                <a:solidFill>
                  <a:prstClr val="black"/>
                </a:solidFill>
                <a:latin typeface="Open Sans Light"/>
              </a:endParaRPr>
            </a:p>
          </p:txBody>
        </p:sp>
        <p:sp>
          <p:nvSpPr>
            <p:cNvPr id="44" name="Freeform 1"/>
            <p:cNvSpPr>
              <a:spLocks noChangeArrowheads="1"/>
            </p:cNvSpPr>
            <p:nvPr/>
          </p:nvSpPr>
          <p:spPr bwMode="auto">
            <a:xfrm rot="10800000">
              <a:off x="1582286" y="2151908"/>
              <a:ext cx="222748" cy="348249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43852" tIns="121926" rIns="243852" bIns="121926" anchor="ctr"/>
            <a:lstStyle/>
            <a:p>
              <a:pPr defTabSz="1087444" fontAlgn="auto">
                <a:spcBef>
                  <a:spcPts val="0"/>
                </a:spcBef>
                <a:spcAft>
                  <a:spcPts val="0"/>
                </a:spcAft>
              </a:pPr>
              <a:endParaRPr lang="en-US" sz="4300" dirty="0">
                <a:solidFill>
                  <a:prstClr val="black"/>
                </a:solidFill>
                <a:latin typeface="Open Sans Light"/>
              </a:endParaRPr>
            </a:p>
          </p:txBody>
        </p:sp>
        <p:sp>
          <p:nvSpPr>
            <p:cNvPr id="45" name="AutoShape 63"/>
            <p:cNvSpPr>
              <a:spLocks/>
            </p:cNvSpPr>
            <p:nvPr/>
          </p:nvSpPr>
          <p:spPr bwMode="auto">
            <a:xfrm>
              <a:off x="476275" y="1947863"/>
              <a:ext cx="601921" cy="4831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599" y="4427"/>
                    <a:pt x="21599" y="4865"/>
                  </a:cubicBezTo>
                  <a:lnTo>
                    <a:pt x="21599" y="19984"/>
                  </a:lnTo>
                  <a:cubicBezTo>
                    <a:pt x="21599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528">
                <a:defRPr/>
              </a:pPr>
              <a:endParaRPr lang="es-ES" sz="21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6" name="Freeform 16"/>
            <p:cNvSpPr>
              <a:spLocks noChangeArrowheads="1"/>
            </p:cNvSpPr>
            <p:nvPr/>
          </p:nvSpPr>
          <p:spPr bwMode="auto">
            <a:xfrm>
              <a:off x="2179273" y="1977870"/>
              <a:ext cx="332609" cy="522286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243852" tIns="121926" rIns="243852" bIns="121926" anchor="ctr"/>
            <a:lstStyle/>
            <a:p>
              <a:pPr>
                <a:defRPr/>
              </a:pPr>
              <a:endParaRPr lang="en-US" dirty="0">
                <a:latin typeface="Open Sans Light"/>
              </a:endParaRPr>
            </a:p>
          </p:txBody>
        </p:sp>
        <p:sp>
          <p:nvSpPr>
            <p:cNvPr id="47" name="Freeform 17"/>
            <p:cNvSpPr>
              <a:spLocks noChangeArrowheads="1"/>
            </p:cNvSpPr>
            <p:nvPr/>
          </p:nvSpPr>
          <p:spPr bwMode="auto">
            <a:xfrm>
              <a:off x="3661910" y="1863189"/>
              <a:ext cx="530055" cy="739193"/>
            </a:xfrm>
            <a:custGeom>
              <a:avLst/>
              <a:gdLst>
                <a:gd name="T0" fmla="*/ 326 w 503"/>
                <a:gd name="T1" fmla="*/ 142 h 703"/>
                <a:gd name="T2" fmla="*/ 168 w 503"/>
                <a:gd name="T3" fmla="*/ 142 h 703"/>
                <a:gd name="T4" fmla="*/ 168 w 503"/>
                <a:gd name="T5" fmla="*/ 134 h 703"/>
                <a:gd name="T6" fmla="*/ 184 w 503"/>
                <a:gd name="T7" fmla="*/ 125 h 703"/>
                <a:gd name="T8" fmla="*/ 310 w 503"/>
                <a:gd name="T9" fmla="*/ 125 h 703"/>
                <a:gd name="T10" fmla="*/ 343 w 503"/>
                <a:gd name="T11" fmla="*/ 0 h 703"/>
                <a:gd name="T12" fmla="*/ 151 w 503"/>
                <a:gd name="T13" fmla="*/ 0 h 703"/>
                <a:gd name="T14" fmla="*/ 176 w 503"/>
                <a:gd name="T15" fmla="*/ 125 h 703"/>
                <a:gd name="T16" fmla="*/ 67 w 503"/>
                <a:gd name="T17" fmla="*/ 67 h 703"/>
                <a:gd name="T18" fmla="*/ 75 w 503"/>
                <a:gd name="T19" fmla="*/ 84 h 703"/>
                <a:gd name="T20" fmla="*/ 168 w 503"/>
                <a:gd name="T21" fmla="*/ 134 h 703"/>
                <a:gd name="T22" fmla="*/ 92 w 503"/>
                <a:gd name="T23" fmla="*/ 134 h 703"/>
                <a:gd name="T24" fmla="*/ 84 w 503"/>
                <a:gd name="T25" fmla="*/ 142 h 703"/>
                <a:gd name="T26" fmla="*/ 126 w 503"/>
                <a:gd name="T27" fmla="*/ 159 h 703"/>
                <a:gd name="T28" fmla="*/ 151 w 503"/>
                <a:gd name="T29" fmla="*/ 151 h 703"/>
                <a:gd name="T30" fmla="*/ 0 w 503"/>
                <a:gd name="T31" fmla="*/ 460 h 703"/>
                <a:gd name="T32" fmla="*/ 251 w 503"/>
                <a:gd name="T33" fmla="*/ 702 h 703"/>
                <a:gd name="T34" fmla="*/ 502 w 503"/>
                <a:gd name="T35" fmla="*/ 452 h 703"/>
                <a:gd name="T36" fmla="*/ 326 w 503"/>
                <a:gd name="T37" fmla="*/ 142 h 703"/>
                <a:gd name="T38" fmla="*/ 318 w 503"/>
                <a:gd name="T39" fmla="*/ 535 h 703"/>
                <a:gd name="T40" fmla="*/ 276 w 503"/>
                <a:gd name="T41" fmla="*/ 560 h 703"/>
                <a:gd name="T42" fmla="*/ 276 w 503"/>
                <a:gd name="T43" fmla="*/ 602 h 703"/>
                <a:gd name="T44" fmla="*/ 234 w 503"/>
                <a:gd name="T45" fmla="*/ 602 h 703"/>
                <a:gd name="T46" fmla="*/ 226 w 503"/>
                <a:gd name="T47" fmla="*/ 560 h 703"/>
                <a:gd name="T48" fmla="*/ 176 w 503"/>
                <a:gd name="T49" fmla="*/ 535 h 703"/>
                <a:gd name="T50" fmla="*/ 151 w 503"/>
                <a:gd name="T51" fmla="*/ 485 h 703"/>
                <a:gd name="T52" fmla="*/ 151 w 503"/>
                <a:gd name="T53" fmla="*/ 468 h 703"/>
                <a:gd name="T54" fmla="*/ 193 w 503"/>
                <a:gd name="T55" fmla="*/ 468 h 703"/>
                <a:gd name="T56" fmla="*/ 193 w 503"/>
                <a:gd name="T57" fmla="*/ 476 h 703"/>
                <a:gd name="T58" fmla="*/ 209 w 503"/>
                <a:gd name="T59" fmla="*/ 510 h 703"/>
                <a:gd name="T60" fmla="*/ 251 w 503"/>
                <a:gd name="T61" fmla="*/ 527 h 703"/>
                <a:gd name="T62" fmla="*/ 293 w 503"/>
                <a:gd name="T63" fmla="*/ 510 h 703"/>
                <a:gd name="T64" fmla="*/ 310 w 503"/>
                <a:gd name="T65" fmla="*/ 476 h 703"/>
                <a:gd name="T66" fmla="*/ 293 w 503"/>
                <a:gd name="T67" fmla="*/ 443 h 703"/>
                <a:gd name="T68" fmla="*/ 243 w 503"/>
                <a:gd name="T69" fmla="*/ 426 h 703"/>
                <a:gd name="T70" fmla="*/ 184 w 503"/>
                <a:gd name="T71" fmla="*/ 393 h 703"/>
                <a:gd name="T72" fmla="*/ 159 w 503"/>
                <a:gd name="T73" fmla="*/ 351 h 703"/>
                <a:gd name="T74" fmla="*/ 184 w 503"/>
                <a:gd name="T75" fmla="*/ 293 h 703"/>
                <a:gd name="T76" fmla="*/ 226 w 503"/>
                <a:gd name="T77" fmla="*/ 276 h 703"/>
                <a:gd name="T78" fmla="*/ 226 w 503"/>
                <a:gd name="T79" fmla="*/ 234 h 703"/>
                <a:gd name="T80" fmla="*/ 268 w 503"/>
                <a:gd name="T81" fmla="*/ 234 h 703"/>
                <a:gd name="T82" fmla="*/ 268 w 503"/>
                <a:gd name="T83" fmla="*/ 267 h 703"/>
                <a:gd name="T84" fmla="*/ 318 w 503"/>
                <a:gd name="T85" fmla="*/ 293 h 703"/>
                <a:gd name="T86" fmla="*/ 343 w 503"/>
                <a:gd name="T87" fmla="*/ 351 h 703"/>
                <a:gd name="T88" fmla="*/ 301 w 503"/>
                <a:gd name="T89" fmla="*/ 351 h 703"/>
                <a:gd name="T90" fmla="*/ 284 w 503"/>
                <a:gd name="T91" fmla="*/ 318 h 703"/>
                <a:gd name="T92" fmla="*/ 251 w 503"/>
                <a:gd name="T93" fmla="*/ 301 h 703"/>
                <a:gd name="T94" fmla="*/ 218 w 503"/>
                <a:gd name="T95" fmla="*/ 318 h 703"/>
                <a:gd name="T96" fmla="*/ 201 w 503"/>
                <a:gd name="T97" fmla="*/ 343 h 703"/>
                <a:gd name="T98" fmla="*/ 218 w 503"/>
                <a:gd name="T99" fmla="*/ 376 h 703"/>
                <a:gd name="T100" fmla="*/ 260 w 503"/>
                <a:gd name="T101" fmla="*/ 393 h 703"/>
                <a:gd name="T102" fmla="*/ 326 w 503"/>
                <a:gd name="T103" fmla="*/ 426 h 703"/>
                <a:gd name="T104" fmla="*/ 351 w 503"/>
                <a:gd name="T105" fmla="*/ 476 h 703"/>
                <a:gd name="T106" fmla="*/ 318 w 503"/>
                <a:gd name="T107" fmla="*/ 535 h 703"/>
                <a:gd name="T108" fmla="*/ 318 w 503"/>
                <a:gd name="T109" fmla="*/ 535 h 703"/>
                <a:gd name="T110" fmla="*/ 318 w 503"/>
                <a:gd name="T111" fmla="*/ 53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03">
                  <a:moveTo>
                    <a:pt x="326" y="142"/>
                  </a:moveTo>
                  <a:cubicBezTo>
                    <a:pt x="168" y="142"/>
                    <a:pt x="168" y="142"/>
                    <a:pt x="168" y="142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310" y="125"/>
                    <a:pt x="310" y="125"/>
                    <a:pt x="310" y="125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59" y="100"/>
                    <a:pt x="109" y="50"/>
                    <a:pt x="67" y="67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109" y="67"/>
                    <a:pt x="159" y="117"/>
                    <a:pt x="168" y="134"/>
                  </a:cubicBezTo>
                  <a:cubicBezTo>
                    <a:pt x="142" y="142"/>
                    <a:pt x="109" y="151"/>
                    <a:pt x="92" y="134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2" y="151"/>
                    <a:pt x="109" y="159"/>
                    <a:pt x="126" y="159"/>
                  </a:cubicBezTo>
                  <a:cubicBezTo>
                    <a:pt x="134" y="159"/>
                    <a:pt x="142" y="159"/>
                    <a:pt x="151" y="151"/>
                  </a:cubicBezTo>
                  <a:cubicBezTo>
                    <a:pt x="67" y="217"/>
                    <a:pt x="0" y="351"/>
                    <a:pt x="0" y="460"/>
                  </a:cubicBezTo>
                  <a:cubicBezTo>
                    <a:pt x="0" y="594"/>
                    <a:pt x="117" y="702"/>
                    <a:pt x="251" y="702"/>
                  </a:cubicBezTo>
                  <a:cubicBezTo>
                    <a:pt x="393" y="702"/>
                    <a:pt x="502" y="594"/>
                    <a:pt x="502" y="452"/>
                  </a:cubicBezTo>
                  <a:cubicBezTo>
                    <a:pt x="502" y="343"/>
                    <a:pt x="427" y="192"/>
                    <a:pt x="326" y="142"/>
                  </a:cubicBezTo>
                  <a:close/>
                  <a:moveTo>
                    <a:pt x="318" y="535"/>
                  </a:moveTo>
                  <a:cubicBezTo>
                    <a:pt x="310" y="552"/>
                    <a:pt x="293" y="552"/>
                    <a:pt x="276" y="560"/>
                  </a:cubicBezTo>
                  <a:cubicBezTo>
                    <a:pt x="276" y="602"/>
                    <a:pt x="276" y="602"/>
                    <a:pt x="276" y="602"/>
                  </a:cubicBezTo>
                  <a:cubicBezTo>
                    <a:pt x="234" y="602"/>
                    <a:pt x="234" y="602"/>
                    <a:pt x="234" y="602"/>
                  </a:cubicBezTo>
                  <a:cubicBezTo>
                    <a:pt x="226" y="560"/>
                    <a:pt x="226" y="560"/>
                    <a:pt x="226" y="560"/>
                  </a:cubicBezTo>
                  <a:cubicBezTo>
                    <a:pt x="209" y="560"/>
                    <a:pt x="193" y="552"/>
                    <a:pt x="176" y="535"/>
                  </a:cubicBezTo>
                  <a:cubicBezTo>
                    <a:pt x="159" y="518"/>
                    <a:pt x="151" y="502"/>
                    <a:pt x="151" y="485"/>
                  </a:cubicBezTo>
                  <a:cubicBezTo>
                    <a:pt x="151" y="468"/>
                    <a:pt x="151" y="468"/>
                    <a:pt x="151" y="468"/>
                  </a:cubicBezTo>
                  <a:cubicBezTo>
                    <a:pt x="193" y="468"/>
                    <a:pt x="193" y="468"/>
                    <a:pt x="193" y="468"/>
                  </a:cubicBezTo>
                  <a:cubicBezTo>
                    <a:pt x="193" y="476"/>
                    <a:pt x="193" y="476"/>
                    <a:pt x="193" y="476"/>
                  </a:cubicBezTo>
                  <a:cubicBezTo>
                    <a:pt x="193" y="493"/>
                    <a:pt x="201" y="502"/>
                    <a:pt x="209" y="510"/>
                  </a:cubicBezTo>
                  <a:cubicBezTo>
                    <a:pt x="218" y="518"/>
                    <a:pt x="234" y="527"/>
                    <a:pt x="251" y="527"/>
                  </a:cubicBezTo>
                  <a:cubicBezTo>
                    <a:pt x="268" y="527"/>
                    <a:pt x="284" y="518"/>
                    <a:pt x="293" y="510"/>
                  </a:cubicBezTo>
                  <a:cubicBezTo>
                    <a:pt x="301" y="502"/>
                    <a:pt x="310" y="493"/>
                    <a:pt x="310" y="476"/>
                  </a:cubicBezTo>
                  <a:cubicBezTo>
                    <a:pt x="310" y="460"/>
                    <a:pt x="301" y="452"/>
                    <a:pt x="293" y="443"/>
                  </a:cubicBezTo>
                  <a:cubicBezTo>
                    <a:pt x="284" y="435"/>
                    <a:pt x="268" y="426"/>
                    <a:pt x="243" y="426"/>
                  </a:cubicBezTo>
                  <a:cubicBezTo>
                    <a:pt x="218" y="418"/>
                    <a:pt x="193" y="410"/>
                    <a:pt x="184" y="393"/>
                  </a:cubicBezTo>
                  <a:cubicBezTo>
                    <a:pt x="168" y="385"/>
                    <a:pt x="159" y="368"/>
                    <a:pt x="159" y="351"/>
                  </a:cubicBezTo>
                  <a:cubicBezTo>
                    <a:pt x="159" y="326"/>
                    <a:pt x="168" y="309"/>
                    <a:pt x="184" y="293"/>
                  </a:cubicBezTo>
                  <a:cubicBezTo>
                    <a:pt x="201" y="284"/>
                    <a:pt x="209" y="276"/>
                    <a:pt x="226" y="276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8" y="267"/>
                    <a:pt x="268" y="267"/>
                    <a:pt x="268" y="267"/>
                  </a:cubicBezTo>
                  <a:cubicBezTo>
                    <a:pt x="293" y="276"/>
                    <a:pt x="310" y="276"/>
                    <a:pt x="318" y="293"/>
                  </a:cubicBezTo>
                  <a:cubicBezTo>
                    <a:pt x="335" y="301"/>
                    <a:pt x="343" y="326"/>
                    <a:pt x="343" y="351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01" y="334"/>
                    <a:pt x="293" y="326"/>
                    <a:pt x="284" y="318"/>
                  </a:cubicBezTo>
                  <a:cubicBezTo>
                    <a:pt x="284" y="309"/>
                    <a:pt x="268" y="301"/>
                    <a:pt x="251" y="301"/>
                  </a:cubicBezTo>
                  <a:cubicBezTo>
                    <a:pt x="234" y="301"/>
                    <a:pt x="226" y="309"/>
                    <a:pt x="218" y="318"/>
                  </a:cubicBezTo>
                  <a:cubicBezTo>
                    <a:pt x="209" y="326"/>
                    <a:pt x="201" y="334"/>
                    <a:pt x="201" y="343"/>
                  </a:cubicBezTo>
                  <a:cubicBezTo>
                    <a:pt x="201" y="360"/>
                    <a:pt x="209" y="368"/>
                    <a:pt x="218" y="376"/>
                  </a:cubicBezTo>
                  <a:cubicBezTo>
                    <a:pt x="226" y="385"/>
                    <a:pt x="234" y="385"/>
                    <a:pt x="260" y="393"/>
                  </a:cubicBezTo>
                  <a:cubicBezTo>
                    <a:pt x="284" y="401"/>
                    <a:pt x="310" y="410"/>
                    <a:pt x="326" y="426"/>
                  </a:cubicBezTo>
                  <a:cubicBezTo>
                    <a:pt x="343" y="435"/>
                    <a:pt x="351" y="452"/>
                    <a:pt x="351" y="476"/>
                  </a:cubicBezTo>
                  <a:cubicBezTo>
                    <a:pt x="351" y="502"/>
                    <a:pt x="343" y="518"/>
                    <a:pt x="318" y="535"/>
                  </a:cubicBezTo>
                  <a:close/>
                  <a:moveTo>
                    <a:pt x="318" y="535"/>
                  </a:moveTo>
                  <a:lnTo>
                    <a:pt x="318" y="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243852" tIns="121926" rIns="243852" bIns="121926" anchor="ctr"/>
            <a:lstStyle/>
            <a:p>
              <a:pPr>
                <a:defRPr/>
              </a:pPr>
              <a:endParaRPr lang="en-US" dirty="0">
                <a:latin typeface="Open Sans Light"/>
              </a:endParaRPr>
            </a:p>
          </p:txBody>
        </p:sp>
        <p:sp>
          <p:nvSpPr>
            <p:cNvPr id="48" name="AutoShape 79"/>
            <p:cNvSpPr>
              <a:spLocks/>
            </p:cNvSpPr>
            <p:nvPr/>
          </p:nvSpPr>
          <p:spPr bwMode="auto">
            <a:xfrm>
              <a:off x="5297277" y="2031163"/>
              <a:ext cx="411687" cy="399839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528">
                <a:defRPr/>
              </a:pPr>
              <a:endParaRPr lang="es-ES" sz="21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9" name="AutoShape 119"/>
            <p:cNvSpPr>
              <a:spLocks/>
            </p:cNvSpPr>
            <p:nvPr/>
          </p:nvSpPr>
          <p:spPr bwMode="auto">
            <a:xfrm>
              <a:off x="6746785" y="1900931"/>
              <a:ext cx="621601" cy="603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599" y="9409"/>
                    <a:pt x="21599" y="10002"/>
                  </a:cubicBezTo>
                  <a:cubicBezTo>
                    <a:pt x="21599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528">
                <a:defRPr/>
              </a:pPr>
              <a:endParaRPr lang="es-ES" sz="21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50" name="Group 4698"/>
            <p:cNvGrpSpPr>
              <a:grpSpLocks/>
            </p:cNvGrpSpPr>
            <p:nvPr/>
          </p:nvGrpSpPr>
          <p:grpSpPr bwMode="auto">
            <a:xfrm>
              <a:off x="8366079" y="2088826"/>
              <a:ext cx="478666" cy="468993"/>
              <a:chOff x="5427663" y="4046537"/>
              <a:chExt cx="395287" cy="387350"/>
            </a:xfrm>
            <a:solidFill>
              <a:schemeClr val="bg1"/>
            </a:solidFill>
          </p:grpSpPr>
          <p:sp>
            <p:nvSpPr>
              <p:cNvPr id="51" name="Freeform 418"/>
              <p:cNvSpPr>
                <a:spLocks noChangeArrowheads="1"/>
              </p:cNvSpPr>
              <p:nvPr/>
            </p:nvSpPr>
            <p:spPr bwMode="auto">
              <a:xfrm>
                <a:off x="5635625" y="4046537"/>
                <a:ext cx="187325" cy="184150"/>
              </a:xfrm>
              <a:custGeom>
                <a:avLst/>
                <a:gdLst>
                  <a:gd name="T0" fmla="*/ 301 w 520"/>
                  <a:gd name="T1" fmla="*/ 75 h 511"/>
                  <a:gd name="T2" fmla="*/ 444 w 520"/>
                  <a:gd name="T3" fmla="*/ 217 h 511"/>
                  <a:gd name="T4" fmla="*/ 394 w 520"/>
                  <a:gd name="T5" fmla="*/ 267 h 511"/>
                  <a:gd name="T6" fmla="*/ 327 w 520"/>
                  <a:gd name="T7" fmla="*/ 200 h 511"/>
                  <a:gd name="T8" fmla="*/ 301 w 520"/>
                  <a:gd name="T9" fmla="*/ 225 h 511"/>
                  <a:gd name="T10" fmla="*/ 368 w 520"/>
                  <a:gd name="T11" fmla="*/ 292 h 511"/>
                  <a:gd name="T12" fmla="*/ 335 w 520"/>
                  <a:gd name="T13" fmla="*/ 326 h 511"/>
                  <a:gd name="T14" fmla="*/ 293 w 520"/>
                  <a:gd name="T15" fmla="*/ 275 h 511"/>
                  <a:gd name="T16" fmla="*/ 268 w 520"/>
                  <a:gd name="T17" fmla="*/ 309 h 511"/>
                  <a:gd name="T18" fmla="*/ 310 w 520"/>
                  <a:gd name="T19" fmla="*/ 351 h 511"/>
                  <a:gd name="T20" fmla="*/ 268 w 520"/>
                  <a:gd name="T21" fmla="*/ 393 h 511"/>
                  <a:gd name="T22" fmla="*/ 201 w 520"/>
                  <a:gd name="T23" fmla="*/ 326 h 511"/>
                  <a:gd name="T24" fmla="*/ 168 w 520"/>
                  <a:gd name="T25" fmla="*/ 351 h 511"/>
                  <a:gd name="T26" fmla="*/ 243 w 520"/>
                  <a:gd name="T27" fmla="*/ 418 h 511"/>
                  <a:gd name="T28" fmla="*/ 209 w 520"/>
                  <a:gd name="T29" fmla="*/ 443 h 511"/>
                  <a:gd name="T30" fmla="*/ 168 w 520"/>
                  <a:gd name="T31" fmla="*/ 401 h 511"/>
                  <a:gd name="T32" fmla="*/ 134 w 520"/>
                  <a:gd name="T33" fmla="*/ 426 h 511"/>
                  <a:gd name="T34" fmla="*/ 218 w 520"/>
                  <a:gd name="T35" fmla="*/ 510 h 511"/>
                  <a:gd name="T36" fmla="*/ 519 w 520"/>
                  <a:gd name="T37" fmla="*/ 217 h 511"/>
                  <a:gd name="T38" fmla="*/ 301 w 520"/>
                  <a:gd name="T39" fmla="*/ 0 h 511"/>
                  <a:gd name="T40" fmla="*/ 0 w 520"/>
                  <a:gd name="T41" fmla="*/ 292 h 511"/>
                  <a:gd name="T42" fmla="*/ 34 w 520"/>
                  <a:gd name="T43" fmla="*/ 334 h 511"/>
                  <a:gd name="T44" fmla="*/ 301 w 520"/>
                  <a:gd name="T45" fmla="*/ 75 h 511"/>
                  <a:gd name="T46" fmla="*/ 301 w 520"/>
                  <a:gd name="T47" fmla="*/ 75 h 511"/>
                  <a:gd name="T48" fmla="*/ 301 w 520"/>
                  <a:gd name="T49" fmla="*/ 7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0" h="511">
                    <a:moveTo>
                      <a:pt x="301" y="75"/>
                    </a:moveTo>
                    <a:lnTo>
                      <a:pt x="444" y="217"/>
                    </a:lnTo>
                    <a:lnTo>
                      <a:pt x="394" y="267"/>
                    </a:lnTo>
                    <a:lnTo>
                      <a:pt x="327" y="200"/>
                    </a:lnTo>
                    <a:lnTo>
                      <a:pt x="301" y="225"/>
                    </a:lnTo>
                    <a:lnTo>
                      <a:pt x="368" y="292"/>
                    </a:lnTo>
                    <a:lnTo>
                      <a:pt x="335" y="326"/>
                    </a:lnTo>
                    <a:lnTo>
                      <a:pt x="293" y="275"/>
                    </a:lnTo>
                    <a:lnTo>
                      <a:pt x="268" y="309"/>
                    </a:lnTo>
                    <a:lnTo>
                      <a:pt x="310" y="351"/>
                    </a:lnTo>
                    <a:lnTo>
                      <a:pt x="268" y="393"/>
                    </a:lnTo>
                    <a:lnTo>
                      <a:pt x="201" y="326"/>
                    </a:lnTo>
                    <a:lnTo>
                      <a:pt x="168" y="351"/>
                    </a:lnTo>
                    <a:lnTo>
                      <a:pt x="243" y="418"/>
                    </a:lnTo>
                    <a:lnTo>
                      <a:pt x="209" y="443"/>
                    </a:lnTo>
                    <a:lnTo>
                      <a:pt x="168" y="401"/>
                    </a:lnTo>
                    <a:lnTo>
                      <a:pt x="134" y="426"/>
                    </a:lnTo>
                    <a:lnTo>
                      <a:pt x="218" y="510"/>
                    </a:lnTo>
                    <a:lnTo>
                      <a:pt x="519" y="217"/>
                    </a:lnTo>
                    <a:lnTo>
                      <a:pt x="301" y="0"/>
                    </a:lnTo>
                    <a:lnTo>
                      <a:pt x="0" y="292"/>
                    </a:lnTo>
                    <a:lnTo>
                      <a:pt x="34" y="334"/>
                    </a:lnTo>
                    <a:lnTo>
                      <a:pt x="301" y="75"/>
                    </a:lnTo>
                    <a:close/>
                    <a:moveTo>
                      <a:pt x="301" y="75"/>
                    </a:moveTo>
                    <a:lnTo>
                      <a:pt x="301" y="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52" name="Freeform 419"/>
              <p:cNvSpPr>
                <a:spLocks noChangeArrowheads="1"/>
              </p:cNvSpPr>
              <p:nvPr/>
            </p:nvSpPr>
            <p:spPr bwMode="auto">
              <a:xfrm>
                <a:off x="5635625" y="4046537"/>
                <a:ext cx="187325" cy="184150"/>
              </a:xfrm>
              <a:custGeom>
                <a:avLst/>
                <a:gdLst>
                  <a:gd name="T0" fmla="*/ 301 w 520"/>
                  <a:gd name="T1" fmla="*/ 75 h 511"/>
                  <a:gd name="T2" fmla="*/ 444 w 520"/>
                  <a:gd name="T3" fmla="*/ 217 h 511"/>
                  <a:gd name="T4" fmla="*/ 394 w 520"/>
                  <a:gd name="T5" fmla="*/ 267 h 511"/>
                  <a:gd name="T6" fmla="*/ 327 w 520"/>
                  <a:gd name="T7" fmla="*/ 200 h 511"/>
                  <a:gd name="T8" fmla="*/ 301 w 520"/>
                  <a:gd name="T9" fmla="*/ 225 h 511"/>
                  <a:gd name="T10" fmla="*/ 368 w 520"/>
                  <a:gd name="T11" fmla="*/ 292 h 511"/>
                  <a:gd name="T12" fmla="*/ 335 w 520"/>
                  <a:gd name="T13" fmla="*/ 326 h 511"/>
                  <a:gd name="T14" fmla="*/ 293 w 520"/>
                  <a:gd name="T15" fmla="*/ 275 h 511"/>
                  <a:gd name="T16" fmla="*/ 268 w 520"/>
                  <a:gd name="T17" fmla="*/ 309 h 511"/>
                  <a:gd name="T18" fmla="*/ 310 w 520"/>
                  <a:gd name="T19" fmla="*/ 351 h 511"/>
                  <a:gd name="T20" fmla="*/ 268 w 520"/>
                  <a:gd name="T21" fmla="*/ 393 h 511"/>
                  <a:gd name="T22" fmla="*/ 201 w 520"/>
                  <a:gd name="T23" fmla="*/ 326 h 511"/>
                  <a:gd name="T24" fmla="*/ 168 w 520"/>
                  <a:gd name="T25" fmla="*/ 351 h 511"/>
                  <a:gd name="T26" fmla="*/ 243 w 520"/>
                  <a:gd name="T27" fmla="*/ 418 h 511"/>
                  <a:gd name="T28" fmla="*/ 209 w 520"/>
                  <a:gd name="T29" fmla="*/ 443 h 511"/>
                  <a:gd name="T30" fmla="*/ 168 w 520"/>
                  <a:gd name="T31" fmla="*/ 401 h 511"/>
                  <a:gd name="T32" fmla="*/ 134 w 520"/>
                  <a:gd name="T33" fmla="*/ 426 h 511"/>
                  <a:gd name="T34" fmla="*/ 218 w 520"/>
                  <a:gd name="T35" fmla="*/ 510 h 511"/>
                  <a:gd name="T36" fmla="*/ 519 w 520"/>
                  <a:gd name="T37" fmla="*/ 217 h 511"/>
                  <a:gd name="T38" fmla="*/ 301 w 520"/>
                  <a:gd name="T39" fmla="*/ 0 h 511"/>
                  <a:gd name="T40" fmla="*/ 0 w 520"/>
                  <a:gd name="T41" fmla="*/ 292 h 511"/>
                  <a:gd name="T42" fmla="*/ 34 w 520"/>
                  <a:gd name="T43" fmla="*/ 334 h 511"/>
                  <a:gd name="T44" fmla="*/ 301 w 520"/>
                  <a:gd name="T45" fmla="*/ 7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0" h="511">
                    <a:moveTo>
                      <a:pt x="301" y="75"/>
                    </a:moveTo>
                    <a:lnTo>
                      <a:pt x="444" y="217"/>
                    </a:lnTo>
                    <a:lnTo>
                      <a:pt x="394" y="267"/>
                    </a:lnTo>
                    <a:lnTo>
                      <a:pt x="327" y="200"/>
                    </a:lnTo>
                    <a:lnTo>
                      <a:pt x="301" y="225"/>
                    </a:lnTo>
                    <a:lnTo>
                      <a:pt x="368" y="292"/>
                    </a:lnTo>
                    <a:lnTo>
                      <a:pt x="335" y="326"/>
                    </a:lnTo>
                    <a:lnTo>
                      <a:pt x="293" y="275"/>
                    </a:lnTo>
                    <a:lnTo>
                      <a:pt x="268" y="309"/>
                    </a:lnTo>
                    <a:lnTo>
                      <a:pt x="310" y="351"/>
                    </a:lnTo>
                    <a:lnTo>
                      <a:pt x="268" y="393"/>
                    </a:lnTo>
                    <a:lnTo>
                      <a:pt x="201" y="326"/>
                    </a:lnTo>
                    <a:lnTo>
                      <a:pt x="168" y="351"/>
                    </a:lnTo>
                    <a:lnTo>
                      <a:pt x="243" y="418"/>
                    </a:lnTo>
                    <a:lnTo>
                      <a:pt x="209" y="443"/>
                    </a:lnTo>
                    <a:lnTo>
                      <a:pt x="168" y="401"/>
                    </a:lnTo>
                    <a:lnTo>
                      <a:pt x="134" y="426"/>
                    </a:lnTo>
                    <a:lnTo>
                      <a:pt x="218" y="510"/>
                    </a:lnTo>
                    <a:lnTo>
                      <a:pt x="519" y="217"/>
                    </a:lnTo>
                    <a:lnTo>
                      <a:pt x="301" y="0"/>
                    </a:lnTo>
                    <a:lnTo>
                      <a:pt x="0" y="292"/>
                    </a:lnTo>
                    <a:lnTo>
                      <a:pt x="34" y="334"/>
                    </a:lnTo>
                    <a:lnTo>
                      <a:pt x="301" y="7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53" name="Freeform 420"/>
              <p:cNvSpPr>
                <a:spLocks noChangeArrowheads="1"/>
              </p:cNvSpPr>
              <p:nvPr/>
            </p:nvSpPr>
            <p:spPr bwMode="auto">
              <a:xfrm>
                <a:off x="5743575" y="407352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54" name="Freeform 421"/>
              <p:cNvSpPr>
                <a:spLocks noChangeArrowheads="1"/>
              </p:cNvSpPr>
              <p:nvPr/>
            </p:nvSpPr>
            <p:spPr bwMode="auto">
              <a:xfrm>
                <a:off x="5427663" y="4229099"/>
                <a:ext cx="204787" cy="204788"/>
              </a:xfrm>
              <a:custGeom>
                <a:avLst/>
                <a:gdLst>
                  <a:gd name="T0" fmla="*/ 451 w 569"/>
                  <a:gd name="T1" fmla="*/ 158 h 569"/>
                  <a:gd name="T2" fmla="*/ 501 w 569"/>
                  <a:gd name="T3" fmla="*/ 209 h 569"/>
                  <a:gd name="T4" fmla="*/ 468 w 569"/>
                  <a:gd name="T5" fmla="*/ 251 h 569"/>
                  <a:gd name="T6" fmla="*/ 393 w 569"/>
                  <a:gd name="T7" fmla="*/ 175 h 569"/>
                  <a:gd name="T8" fmla="*/ 368 w 569"/>
                  <a:gd name="T9" fmla="*/ 200 h 569"/>
                  <a:gd name="T10" fmla="*/ 443 w 569"/>
                  <a:gd name="T11" fmla="*/ 275 h 569"/>
                  <a:gd name="T12" fmla="*/ 409 w 569"/>
                  <a:gd name="T13" fmla="*/ 309 h 569"/>
                  <a:gd name="T14" fmla="*/ 359 w 569"/>
                  <a:gd name="T15" fmla="*/ 251 h 569"/>
                  <a:gd name="T16" fmla="*/ 334 w 569"/>
                  <a:gd name="T17" fmla="*/ 284 h 569"/>
                  <a:gd name="T18" fmla="*/ 384 w 569"/>
                  <a:gd name="T19" fmla="*/ 334 h 569"/>
                  <a:gd name="T20" fmla="*/ 342 w 569"/>
                  <a:gd name="T21" fmla="*/ 376 h 569"/>
                  <a:gd name="T22" fmla="*/ 267 w 569"/>
                  <a:gd name="T23" fmla="*/ 301 h 569"/>
                  <a:gd name="T24" fmla="*/ 234 w 569"/>
                  <a:gd name="T25" fmla="*/ 326 h 569"/>
                  <a:gd name="T26" fmla="*/ 309 w 569"/>
                  <a:gd name="T27" fmla="*/ 401 h 569"/>
                  <a:gd name="T28" fmla="*/ 284 w 569"/>
                  <a:gd name="T29" fmla="*/ 434 h 569"/>
                  <a:gd name="T30" fmla="*/ 234 w 569"/>
                  <a:gd name="T31" fmla="*/ 376 h 569"/>
                  <a:gd name="T32" fmla="*/ 200 w 569"/>
                  <a:gd name="T33" fmla="*/ 409 h 569"/>
                  <a:gd name="T34" fmla="*/ 250 w 569"/>
                  <a:gd name="T35" fmla="*/ 459 h 569"/>
                  <a:gd name="T36" fmla="*/ 217 w 569"/>
                  <a:gd name="T37" fmla="*/ 493 h 569"/>
                  <a:gd name="T38" fmla="*/ 75 w 569"/>
                  <a:gd name="T39" fmla="*/ 351 h 569"/>
                  <a:gd name="T40" fmla="*/ 393 w 569"/>
                  <a:gd name="T41" fmla="*/ 41 h 569"/>
                  <a:gd name="T42" fmla="*/ 351 w 569"/>
                  <a:gd name="T43" fmla="*/ 0 h 569"/>
                  <a:gd name="T44" fmla="*/ 0 w 569"/>
                  <a:gd name="T45" fmla="*/ 351 h 569"/>
                  <a:gd name="T46" fmla="*/ 217 w 569"/>
                  <a:gd name="T47" fmla="*/ 568 h 569"/>
                  <a:gd name="T48" fmla="*/ 568 w 569"/>
                  <a:gd name="T49" fmla="*/ 225 h 569"/>
                  <a:gd name="T50" fmla="*/ 484 w 569"/>
                  <a:gd name="T51" fmla="*/ 133 h 569"/>
                  <a:gd name="T52" fmla="*/ 451 w 569"/>
                  <a:gd name="T53" fmla="*/ 158 h 569"/>
                  <a:gd name="T54" fmla="*/ 451 w 569"/>
                  <a:gd name="T55" fmla="*/ 158 h 569"/>
                  <a:gd name="T56" fmla="*/ 451 w 569"/>
                  <a:gd name="T57" fmla="*/ 15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9" h="569">
                    <a:moveTo>
                      <a:pt x="451" y="158"/>
                    </a:moveTo>
                    <a:lnTo>
                      <a:pt x="501" y="209"/>
                    </a:lnTo>
                    <a:lnTo>
                      <a:pt x="468" y="251"/>
                    </a:lnTo>
                    <a:lnTo>
                      <a:pt x="393" y="175"/>
                    </a:lnTo>
                    <a:lnTo>
                      <a:pt x="368" y="200"/>
                    </a:lnTo>
                    <a:lnTo>
                      <a:pt x="443" y="275"/>
                    </a:lnTo>
                    <a:lnTo>
                      <a:pt x="409" y="309"/>
                    </a:lnTo>
                    <a:lnTo>
                      <a:pt x="359" y="251"/>
                    </a:lnTo>
                    <a:lnTo>
                      <a:pt x="334" y="284"/>
                    </a:lnTo>
                    <a:lnTo>
                      <a:pt x="384" y="334"/>
                    </a:lnTo>
                    <a:lnTo>
                      <a:pt x="342" y="376"/>
                    </a:lnTo>
                    <a:lnTo>
                      <a:pt x="267" y="301"/>
                    </a:lnTo>
                    <a:lnTo>
                      <a:pt x="234" y="326"/>
                    </a:lnTo>
                    <a:lnTo>
                      <a:pt x="309" y="401"/>
                    </a:lnTo>
                    <a:lnTo>
                      <a:pt x="284" y="434"/>
                    </a:lnTo>
                    <a:lnTo>
                      <a:pt x="234" y="376"/>
                    </a:lnTo>
                    <a:lnTo>
                      <a:pt x="200" y="409"/>
                    </a:lnTo>
                    <a:lnTo>
                      <a:pt x="250" y="459"/>
                    </a:lnTo>
                    <a:lnTo>
                      <a:pt x="217" y="493"/>
                    </a:lnTo>
                    <a:lnTo>
                      <a:pt x="75" y="351"/>
                    </a:lnTo>
                    <a:lnTo>
                      <a:pt x="393" y="41"/>
                    </a:lnTo>
                    <a:lnTo>
                      <a:pt x="351" y="0"/>
                    </a:lnTo>
                    <a:lnTo>
                      <a:pt x="0" y="351"/>
                    </a:lnTo>
                    <a:lnTo>
                      <a:pt x="217" y="568"/>
                    </a:lnTo>
                    <a:lnTo>
                      <a:pt x="568" y="225"/>
                    </a:lnTo>
                    <a:lnTo>
                      <a:pt x="484" y="133"/>
                    </a:lnTo>
                    <a:lnTo>
                      <a:pt x="451" y="158"/>
                    </a:lnTo>
                    <a:close/>
                    <a:moveTo>
                      <a:pt x="451" y="158"/>
                    </a:moveTo>
                    <a:lnTo>
                      <a:pt x="451" y="1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55" name="Freeform 422"/>
              <p:cNvSpPr>
                <a:spLocks noChangeArrowheads="1"/>
              </p:cNvSpPr>
              <p:nvPr/>
            </p:nvSpPr>
            <p:spPr bwMode="auto">
              <a:xfrm>
                <a:off x="5427663" y="4229099"/>
                <a:ext cx="204787" cy="204788"/>
              </a:xfrm>
              <a:custGeom>
                <a:avLst/>
                <a:gdLst>
                  <a:gd name="T0" fmla="*/ 451 w 569"/>
                  <a:gd name="T1" fmla="*/ 158 h 569"/>
                  <a:gd name="T2" fmla="*/ 501 w 569"/>
                  <a:gd name="T3" fmla="*/ 209 h 569"/>
                  <a:gd name="T4" fmla="*/ 468 w 569"/>
                  <a:gd name="T5" fmla="*/ 251 h 569"/>
                  <a:gd name="T6" fmla="*/ 393 w 569"/>
                  <a:gd name="T7" fmla="*/ 175 h 569"/>
                  <a:gd name="T8" fmla="*/ 368 w 569"/>
                  <a:gd name="T9" fmla="*/ 200 h 569"/>
                  <a:gd name="T10" fmla="*/ 443 w 569"/>
                  <a:gd name="T11" fmla="*/ 275 h 569"/>
                  <a:gd name="T12" fmla="*/ 409 w 569"/>
                  <a:gd name="T13" fmla="*/ 309 h 569"/>
                  <a:gd name="T14" fmla="*/ 359 w 569"/>
                  <a:gd name="T15" fmla="*/ 251 h 569"/>
                  <a:gd name="T16" fmla="*/ 334 w 569"/>
                  <a:gd name="T17" fmla="*/ 284 h 569"/>
                  <a:gd name="T18" fmla="*/ 384 w 569"/>
                  <a:gd name="T19" fmla="*/ 334 h 569"/>
                  <a:gd name="T20" fmla="*/ 342 w 569"/>
                  <a:gd name="T21" fmla="*/ 376 h 569"/>
                  <a:gd name="T22" fmla="*/ 267 w 569"/>
                  <a:gd name="T23" fmla="*/ 301 h 569"/>
                  <a:gd name="T24" fmla="*/ 234 w 569"/>
                  <a:gd name="T25" fmla="*/ 326 h 569"/>
                  <a:gd name="T26" fmla="*/ 309 w 569"/>
                  <a:gd name="T27" fmla="*/ 401 h 569"/>
                  <a:gd name="T28" fmla="*/ 284 w 569"/>
                  <a:gd name="T29" fmla="*/ 434 h 569"/>
                  <a:gd name="T30" fmla="*/ 234 w 569"/>
                  <a:gd name="T31" fmla="*/ 376 h 569"/>
                  <a:gd name="T32" fmla="*/ 200 w 569"/>
                  <a:gd name="T33" fmla="*/ 409 h 569"/>
                  <a:gd name="T34" fmla="*/ 250 w 569"/>
                  <a:gd name="T35" fmla="*/ 459 h 569"/>
                  <a:gd name="T36" fmla="*/ 217 w 569"/>
                  <a:gd name="T37" fmla="*/ 493 h 569"/>
                  <a:gd name="T38" fmla="*/ 75 w 569"/>
                  <a:gd name="T39" fmla="*/ 351 h 569"/>
                  <a:gd name="T40" fmla="*/ 393 w 569"/>
                  <a:gd name="T41" fmla="*/ 41 h 569"/>
                  <a:gd name="T42" fmla="*/ 351 w 569"/>
                  <a:gd name="T43" fmla="*/ 0 h 569"/>
                  <a:gd name="T44" fmla="*/ 0 w 569"/>
                  <a:gd name="T45" fmla="*/ 351 h 569"/>
                  <a:gd name="T46" fmla="*/ 217 w 569"/>
                  <a:gd name="T47" fmla="*/ 568 h 569"/>
                  <a:gd name="T48" fmla="*/ 568 w 569"/>
                  <a:gd name="T49" fmla="*/ 225 h 569"/>
                  <a:gd name="T50" fmla="*/ 484 w 569"/>
                  <a:gd name="T51" fmla="*/ 133 h 569"/>
                  <a:gd name="T52" fmla="*/ 451 w 569"/>
                  <a:gd name="T53" fmla="*/ 15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9" h="569">
                    <a:moveTo>
                      <a:pt x="451" y="158"/>
                    </a:moveTo>
                    <a:lnTo>
                      <a:pt x="501" y="209"/>
                    </a:lnTo>
                    <a:lnTo>
                      <a:pt x="468" y="251"/>
                    </a:lnTo>
                    <a:lnTo>
                      <a:pt x="393" y="175"/>
                    </a:lnTo>
                    <a:lnTo>
                      <a:pt x="368" y="200"/>
                    </a:lnTo>
                    <a:lnTo>
                      <a:pt x="443" y="275"/>
                    </a:lnTo>
                    <a:lnTo>
                      <a:pt x="409" y="309"/>
                    </a:lnTo>
                    <a:lnTo>
                      <a:pt x="359" y="251"/>
                    </a:lnTo>
                    <a:lnTo>
                      <a:pt x="334" y="284"/>
                    </a:lnTo>
                    <a:lnTo>
                      <a:pt x="384" y="334"/>
                    </a:lnTo>
                    <a:lnTo>
                      <a:pt x="342" y="376"/>
                    </a:lnTo>
                    <a:lnTo>
                      <a:pt x="267" y="301"/>
                    </a:lnTo>
                    <a:lnTo>
                      <a:pt x="234" y="326"/>
                    </a:lnTo>
                    <a:lnTo>
                      <a:pt x="309" y="401"/>
                    </a:lnTo>
                    <a:lnTo>
                      <a:pt x="284" y="434"/>
                    </a:lnTo>
                    <a:lnTo>
                      <a:pt x="234" y="376"/>
                    </a:lnTo>
                    <a:lnTo>
                      <a:pt x="200" y="409"/>
                    </a:lnTo>
                    <a:lnTo>
                      <a:pt x="250" y="459"/>
                    </a:lnTo>
                    <a:lnTo>
                      <a:pt x="217" y="493"/>
                    </a:lnTo>
                    <a:lnTo>
                      <a:pt x="75" y="351"/>
                    </a:lnTo>
                    <a:lnTo>
                      <a:pt x="393" y="41"/>
                    </a:lnTo>
                    <a:lnTo>
                      <a:pt x="351" y="0"/>
                    </a:lnTo>
                    <a:lnTo>
                      <a:pt x="0" y="351"/>
                    </a:lnTo>
                    <a:lnTo>
                      <a:pt x="217" y="568"/>
                    </a:lnTo>
                    <a:lnTo>
                      <a:pt x="568" y="225"/>
                    </a:lnTo>
                    <a:lnTo>
                      <a:pt x="484" y="133"/>
                    </a:lnTo>
                    <a:lnTo>
                      <a:pt x="451" y="1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56" name="Freeform 423"/>
              <p:cNvSpPr>
                <a:spLocks noChangeArrowheads="1"/>
              </p:cNvSpPr>
              <p:nvPr/>
            </p:nvSpPr>
            <p:spPr bwMode="auto">
              <a:xfrm>
                <a:off x="5591175" y="428624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57" name="Freeform 424"/>
              <p:cNvSpPr>
                <a:spLocks noChangeArrowheads="1"/>
              </p:cNvSpPr>
              <p:nvPr/>
            </p:nvSpPr>
            <p:spPr bwMode="auto">
              <a:xfrm>
                <a:off x="5473700" y="4070349"/>
                <a:ext cx="312738" cy="319088"/>
              </a:xfrm>
              <a:custGeom>
                <a:avLst/>
                <a:gdLst>
                  <a:gd name="T0" fmla="*/ 318 w 870"/>
                  <a:gd name="T1" fmla="*/ 142 h 887"/>
                  <a:gd name="T2" fmla="*/ 167 w 870"/>
                  <a:gd name="T3" fmla="*/ 0 h 887"/>
                  <a:gd name="T4" fmla="*/ 0 w 870"/>
                  <a:gd name="T5" fmla="*/ 167 h 887"/>
                  <a:gd name="T6" fmla="*/ 142 w 870"/>
                  <a:gd name="T7" fmla="*/ 317 h 887"/>
                  <a:gd name="T8" fmla="*/ 594 w 870"/>
                  <a:gd name="T9" fmla="*/ 760 h 887"/>
                  <a:gd name="T10" fmla="*/ 869 w 870"/>
                  <a:gd name="T11" fmla="*/ 886 h 887"/>
                  <a:gd name="T12" fmla="*/ 769 w 870"/>
                  <a:gd name="T13" fmla="*/ 601 h 887"/>
                  <a:gd name="T14" fmla="*/ 318 w 870"/>
                  <a:gd name="T15" fmla="*/ 142 h 887"/>
                  <a:gd name="T16" fmla="*/ 117 w 870"/>
                  <a:gd name="T17" fmla="*/ 225 h 887"/>
                  <a:gd name="T18" fmla="*/ 58 w 870"/>
                  <a:gd name="T19" fmla="*/ 167 h 887"/>
                  <a:gd name="T20" fmla="*/ 167 w 870"/>
                  <a:gd name="T21" fmla="*/ 58 h 887"/>
                  <a:gd name="T22" fmla="*/ 226 w 870"/>
                  <a:gd name="T23" fmla="*/ 116 h 887"/>
                  <a:gd name="T24" fmla="*/ 117 w 870"/>
                  <a:gd name="T25" fmla="*/ 225 h 887"/>
                  <a:gd name="T26" fmla="*/ 769 w 870"/>
                  <a:gd name="T27" fmla="*/ 819 h 887"/>
                  <a:gd name="T28" fmla="*/ 610 w 870"/>
                  <a:gd name="T29" fmla="*/ 744 h 887"/>
                  <a:gd name="T30" fmla="*/ 594 w 870"/>
                  <a:gd name="T31" fmla="*/ 727 h 887"/>
                  <a:gd name="T32" fmla="*/ 677 w 870"/>
                  <a:gd name="T33" fmla="*/ 735 h 887"/>
                  <a:gd name="T34" fmla="*/ 669 w 870"/>
                  <a:gd name="T35" fmla="*/ 668 h 887"/>
                  <a:gd name="T36" fmla="*/ 736 w 870"/>
                  <a:gd name="T37" fmla="*/ 677 h 887"/>
                  <a:gd name="T38" fmla="*/ 736 w 870"/>
                  <a:gd name="T39" fmla="*/ 593 h 887"/>
                  <a:gd name="T40" fmla="*/ 752 w 870"/>
                  <a:gd name="T41" fmla="*/ 610 h 887"/>
                  <a:gd name="T42" fmla="*/ 811 w 870"/>
                  <a:gd name="T43" fmla="*/ 769 h 887"/>
                  <a:gd name="T44" fmla="*/ 769 w 870"/>
                  <a:gd name="T45" fmla="*/ 819 h 887"/>
                  <a:gd name="T46" fmla="*/ 769 w 870"/>
                  <a:gd name="T47" fmla="*/ 819 h 887"/>
                  <a:gd name="T48" fmla="*/ 769 w 870"/>
                  <a:gd name="T49" fmla="*/ 819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0" h="887">
                    <a:moveTo>
                      <a:pt x="318" y="142"/>
                    </a:moveTo>
                    <a:lnTo>
                      <a:pt x="167" y="0"/>
                    </a:lnTo>
                    <a:lnTo>
                      <a:pt x="0" y="167"/>
                    </a:lnTo>
                    <a:lnTo>
                      <a:pt x="142" y="317"/>
                    </a:lnTo>
                    <a:lnTo>
                      <a:pt x="594" y="760"/>
                    </a:lnTo>
                    <a:lnTo>
                      <a:pt x="869" y="886"/>
                    </a:lnTo>
                    <a:lnTo>
                      <a:pt x="769" y="601"/>
                    </a:lnTo>
                    <a:lnTo>
                      <a:pt x="318" y="142"/>
                    </a:lnTo>
                    <a:close/>
                    <a:moveTo>
                      <a:pt x="117" y="225"/>
                    </a:moveTo>
                    <a:lnTo>
                      <a:pt x="58" y="167"/>
                    </a:lnTo>
                    <a:lnTo>
                      <a:pt x="167" y="58"/>
                    </a:lnTo>
                    <a:lnTo>
                      <a:pt x="226" y="116"/>
                    </a:lnTo>
                    <a:lnTo>
                      <a:pt x="117" y="225"/>
                    </a:lnTo>
                    <a:close/>
                    <a:moveTo>
                      <a:pt x="769" y="819"/>
                    </a:moveTo>
                    <a:lnTo>
                      <a:pt x="610" y="744"/>
                    </a:lnTo>
                    <a:lnTo>
                      <a:pt x="594" y="727"/>
                    </a:lnTo>
                    <a:lnTo>
                      <a:pt x="677" y="735"/>
                    </a:lnTo>
                    <a:lnTo>
                      <a:pt x="669" y="668"/>
                    </a:lnTo>
                    <a:lnTo>
                      <a:pt x="736" y="677"/>
                    </a:lnTo>
                    <a:lnTo>
                      <a:pt x="736" y="593"/>
                    </a:lnTo>
                    <a:lnTo>
                      <a:pt x="752" y="610"/>
                    </a:lnTo>
                    <a:lnTo>
                      <a:pt x="811" y="769"/>
                    </a:lnTo>
                    <a:lnTo>
                      <a:pt x="769" y="819"/>
                    </a:lnTo>
                    <a:close/>
                    <a:moveTo>
                      <a:pt x="769" y="819"/>
                    </a:moveTo>
                    <a:lnTo>
                      <a:pt x="769" y="8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58" name="Freeform 425"/>
              <p:cNvSpPr>
                <a:spLocks noChangeArrowheads="1"/>
              </p:cNvSpPr>
              <p:nvPr/>
            </p:nvSpPr>
            <p:spPr bwMode="auto">
              <a:xfrm>
                <a:off x="5473700" y="4070349"/>
                <a:ext cx="312738" cy="319088"/>
              </a:xfrm>
              <a:custGeom>
                <a:avLst/>
                <a:gdLst>
                  <a:gd name="T0" fmla="*/ 318 w 870"/>
                  <a:gd name="T1" fmla="*/ 142 h 887"/>
                  <a:gd name="T2" fmla="*/ 318 w 870"/>
                  <a:gd name="T3" fmla="*/ 142 h 887"/>
                  <a:gd name="T4" fmla="*/ 167 w 870"/>
                  <a:gd name="T5" fmla="*/ 0 h 887"/>
                  <a:gd name="T6" fmla="*/ 0 w 870"/>
                  <a:gd name="T7" fmla="*/ 167 h 887"/>
                  <a:gd name="T8" fmla="*/ 142 w 870"/>
                  <a:gd name="T9" fmla="*/ 317 h 887"/>
                  <a:gd name="T10" fmla="*/ 142 w 870"/>
                  <a:gd name="T11" fmla="*/ 317 h 887"/>
                  <a:gd name="T12" fmla="*/ 594 w 870"/>
                  <a:gd name="T13" fmla="*/ 760 h 887"/>
                  <a:gd name="T14" fmla="*/ 869 w 870"/>
                  <a:gd name="T15" fmla="*/ 886 h 887"/>
                  <a:gd name="T16" fmla="*/ 769 w 870"/>
                  <a:gd name="T17" fmla="*/ 601 h 887"/>
                  <a:gd name="T18" fmla="*/ 318 w 870"/>
                  <a:gd name="T19" fmla="*/ 142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0" h="887">
                    <a:moveTo>
                      <a:pt x="318" y="142"/>
                    </a:moveTo>
                    <a:lnTo>
                      <a:pt x="318" y="142"/>
                    </a:lnTo>
                    <a:lnTo>
                      <a:pt x="167" y="0"/>
                    </a:lnTo>
                    <a:lnTo>
                      <a:pt x="0" y="167"/>
                    </a:lnTo>
                    <a:lnTo>
                      <a:pt x="142" y="317"/>
                    </a:lnTo>
                    <a:lnTo>
                      <a:pt x="142" y="317"/>
                    </a:lnTo>
                    <a:lnTo>
                      <a:pt x="594" y="760"/>
                    </a:lnTo>
                    <a:lnTo>
                      <a:pt x="869" y="886"/>
                    </a:lnTo>
                    <a:lnTo>
                      <a:pt x="769" y="601"/>
                    </a:lnTo>
                    <a:lnTo>
                      <a:pt x="318" y="14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59" name="Freeform 426"/>
              <p:cNvSpPr>
                <a:spLocks noChangeArrowheads="1"/>
              </p:cNvSpPr>
              <p:nvPr/>
            </p:nvSpPr>
            <p:spPr bwMode="auto">
              <a:xfrm>
                <a:off x="5494338" y="4090987"/>
                <a:ext cx="60325" cy="60325"/>
              </a:xfrm>
              <a:custGeom>
                <a:avLst/>
                <a:gdLst>
                  <a:gd name="T0" fmla="*/ 59 w 169"/>
                  <a:gd name="T1" fmla="*/ 167 h 168"/>
                  <a:gd name="T2" fmla="*/ 0 w 169"/>
                  <a:gd name="T3" fmla="*/ 109 h 168"/>
                  <a:gd name="T4" fmla="*/ 109 w 169"/>
                  <a:gd name="T5" fmla="*/ 0 h 168"/>
                  <a:gd name="T6" fmla="*/ 168 w 169"/>
                  <a:gd name="T7" fmla="*/ 58 h 168"/>
                  <a:gd name="T8" fmla="*/ 59 w 169"/>
                  <a:gd name="T9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8">
                    <a:moveTo>
                      <a:pt x="59" y="167"/>
                    </a:moveTo>
                    <a:lnTo>
                      <a:pt x="0" y="109"/>
                    </a:lnTo>
                    <a:lnTo>
                      <a:pt x="109" y="0"/>
                    </a:lnTo>
                    <a:lnTo>
                      <a:pt x="168" y="58"/>
                    </a:lnTo>
                    <a:lnTo>
                      <a:pt x="59" y="16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60" name="Freeform 427"/>
              <p:cNvSpPr>
                <a:spLocks noChangeArrowheads="1"/>
              </p:cNvSpPr>
              <p:nvPr/>
            </p:nvSpPr>
            <p:spPr bwMode="auto">
              <a:xfrm>
                <a:off x="5688013" y="4283074"/>
                <a:ext cx="77787" cy="80963"/>
              </a:xfrm>
              <a:custGeom>
                <a:avLst/>
                <a:gdLst>
                  <a:gd name="T0" fmla="*/ 175 w 218"/>
                  <a:gd name="T1" fmla="*/ 226 h 227"/>
                  <a:gd name="T2" fmla="*/ 16 w 218"/>
                  <a:gd name="T3" fmla="*/ 151 h 227"/>
                  <a:gd name="T4" fmla="*/ 0 w 218"/>
                  <a:gd name="T5" fmla="*/ 134 h 227"/>
                  <a:gd name="T6" fmla="*/ 83 w 218"/>
                  <a:gd name="T7" fmla="*/ 142 h 227"/>
                  <a:gd name="T8" fmla="*/ 75 w 218"/>
                  <a:gd name="T9" fmla="*/ 75 h 227"/>
                  <a:gd name="T10" fmla="*/ 142 w 218"/>
                  <a:gd name="T11" fmla="*/ 84 h 227"/>
                  <a:gd name="T12" fmla="*/ 142 w 218"/>
                  <a:gd name="T13" fmla="*/ 0 h 227"/>
                  <a:gd name="T14" fmla="*/ 158 w 218"/>
                  <a:gd name="T15" fmla="*/ 17 h 227"/>
                  <a:gd name="T16" fmla="*/ 217 w 218"/>
                  <a:gd name="T17" fmla="*/ 176 h 227"/>
                  <a:gd name="T18" fmla="*/ 175 w 218"/>
                  <a:gd name="T19" fmla="*/ 22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8" h="227">
                    <a:moveTo>
                      <a:pt x="175" y="226"/>
                    </a:moveTo>
                    <a:lnTo>
                      <a:pt x="16" y="151"/>
                    </a:lnTo>
                    <a:lnTo>
                      <a:pt x="0" y="134"/>
                    </a:lnTo>
                    <a:lnTo>
                      <a:pt x="83" y="142"/>
                    </a:lnTo>
                    <a:lnTo>
                      <a:pt x="75" y="75"/>
                    </a:lnTo>
                    <a:lnTo>
                      <a:pt x="142" y="84"/>
                    </a:lnTo>
                    <a:lnTo>
                      <a:pt x="142" y="0"/>
                    </a:lnTo>
                    <a:lnTo>
                      <a:pt x="158" y="17"/>
                    </a:lnTo>
                    <a:lnTo>
                      <a:pt x="217" y="176"/>
                    </a:lnTo>
                    <a:lnTo>
                      <a:pt x="175" y="2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  <p:sp>
            <p:nvSpPr>
              <p:cNvPr id="61" name="Freeform 428"/>
              <p:cNvSpPr>
                <a:spLocks noChangeArrowheads="1"/>
              </p:cNvSpPr>
              <p:nvPr/>
            </p:nvSpPr>
            <p:spPr bwMode="auto">
              <a:xfrm>
                <a:off x="5749925" y="436562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Open Sans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663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6873" y="381559"/>
            <a:ext cx="903203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PARTNERSHIPS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buFont typeface="Arial"/>
              <a:buNone/>
              <a:defRPr/>
            </a:pP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254039" y="1220822"/>
            <a:ext cx="9509760" cy="26523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900" b="1" dirty="0">
                <a:solidFill>
                  <a:srgbClr val="ED183A"/>
                </a:solidFill>
              </a:rPr>
              <a:t>You now have a distinct advantage!</a:t>
            </a:r>
          </a:p>
          <a:p>
            <a:pPr marL="457200" lvl="1" indent="0">
              <a:buNone/>
            </a:pPr>
            <a:endParaRPr lang="en-US" sz="1900" b="1" dirty="0">
              <a:solidFill>
                <a:srgbClr val="ED183A"/>
              </a:solidFill>
            </a:endParaRPr>
          </a:p>
          <a:p>
            <a:pPr lvl="1"/>
            <a:r>
              <a:rPr lang="en-US" sz="1800" dirty="0"/>
              <a:t>Establishing relationships with companies with specific best-in-class services offers a distinct advantage. Three major advantages include:</a:t>
            </a:r>
          </a:p>
          <a:p>
            <a:pPr lvl="1"/>
            <a:endParaRPr lang="en-US" sz="1800" dirty="0"/>
          </a:p>
          <a:p>
            <a:pPr lvl="2"/>
            <a:r>
              <a:rPr lang="en-US" sz="1800" dirty="0"/>
              <a:t>Your organization’s output is increased</a:t>
            </a:r>
          </a:p>
          <a:p>
            <a:pPr lvl="2"/>
            <a:r>
              <a:rPr lang="en-US" sz="1800" dirty="0"/>
              <a:t>You inherit the strengths and capabilities of your strategic partner(s)</a:t>
            </a:r>
          </a:p>
          <a:p>
            <a:pPr lvl="2"/>
            <a:r>
              <a:rPr lang="en-US" sz="1800" dirty="0"/>
              <a:t>You can pick and choose the right partner(s) to compliment your team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58267" y="4717367"/>
            <a:ext cx="2416029" cy="444617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58267" y="4755009"/>
            <a:ext cx="241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MAILING SERVICES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91530" y="4155860"/>
            <a:ext cx="2416029" cy="444617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91530" y="4193502"/>
            <a:ext cx="241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 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00131" y="4717367"/>
            <a:ext cx="2416029" cy="444617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00131" y="4755009"/>
            <a:ext cx="241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FULFILLMENT SERVICES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33394" y="4155860"/>
            <a:ext cx="2416029" cy="444617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33394" y="4193502"/>
            <a:ext cx="241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DIGITAL SERVICES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75258" y="4155860"/>
            <a:ext cx="2416029" cy="444617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575258" y="4193502"/>
            <a:ext cx="241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PRINT SERVICES</a:t>
            </a:r>
          </a:p>
        </p:txBody>
      </p:sp>
    </p:spTree>
    <p:extLst>
      <p:ext uri="{BB962C8B-B14F-4D97-AF65-F5344CB8AC3E}">
        <p14:creationId xmlns:p14="http://schemas.microsoft.com/office/powerpoint/2010/main" val="41995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6873" y="381559"/>
            <a:ext cx="903203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INSIGHTS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6</a:t>
            </a:r>
          </a:p>
          <a:p>
            <a:pPr algn="ctr">
              <a:buFont typeface="Arial"/>
              <a:buNone/>
              <a:defRPr/>
            </a:pP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303139" y="1183908"/>
            <a:ext cx="8154100" cy="26523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900" i="1" dirty="0">
                <a:solidFill>
                  <a:srgbClr val="ED183A"/>
                </a:solidFill>
              </a:rPr>
              <a:t>“Technology exists today that can help you gain a much deeper insight into your target audience.” </a:t>
            </a:r>
          </a:p>
          <a:p>
            <a:pPr marL="457200" lvl="1" indent="0">
              <a:buNone/>
            </a:pPr>
            <a:r>
              <a:rPr lang="en-US" sz="1900" i="1" dirty="0"/>
              <a:t>Whether at an individual level, or a household level, demographic and psychographic data is available to help you understand lifestyle interests, hobbies and buying habits.”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r="53652"/>
          <a:stretch/>
        </p:blipFill>
        <p:spPr>
          <a:xfrm>
            <a:off x="7199991" y="3288165"/>
            <a:ext cx="947955" cy="1371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5" r="19365"/>
          <a:stretch/>
        </p:blipFill>
        <p:spPr>
          <a:xfrm>
            <a:off x="9472003" y="3288165"/>
            <a:ext cx="939567" cy="1347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3" r="36054"/>
          <a:stretch/>
        </p:blipFill>
        <p:spPr>
          <a:xfrm>
            <a:off x="8333335" y="3288165"/>
            <a:ext cx="941008" cy="1298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0"/>
          <a:stretch/>
        </p:blipFill>
        <p:spPr>
          <a:xfrm>
            <a:off x="10596921" y="3288165"/>
            <a:ext cx="1096208" cy="137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588297"/>
            <a:ext cx="3216904" cy="695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7" y="453655"/>
            <a:ext cx="2575140" cy="29068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19" y="2767042"/>
            <a:ext cx="2467512" cy="29068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69" y="4627542"/>
            <a:ext cx="1420861" cy="8382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30" y="3628914"/>
            <a:ext cx="1557597" cy="8025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4" y="4544433"/>
            <a:ext cx="1533817" cy="7827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0" y="3608332"/>
            <a:ext cx="1369338" cy="7847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006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37" y="2347407"/>
            <a:ext cx="4637504" cy="33843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6873" y="381559"/>
            <a:ext cx="903203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ORGANIZATION’S GOAL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buFont typeface="Arial"/>
              <a:buNone/>
              <a:defRPr/>
            </a:pP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039430" y="1670120"/>
            <a:ext cx="9509760" cy="567914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000" b="1" dirty="0">
                <a:solidFill>
                  <a:srgbClr val="ED183A"/>
                </a:solidFill>
              </a:rPr>
              <a:t>Sustainable. Revenue. Growth.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1576873" y="908108"/>
            <a:ext cx="903203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(or at least it should be)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8</a:t>
            </a:r>
          </a:p>
          <a:p>
            <a:pPr algn="ctr">
              <a:buFont typeface="Arial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1430" r="920" b="4490"/>
          <a:stretch/>
        </p:blipFill>
        <p:spPr>
          <a:xfrm>
            <a:off x="494521" y="540454"/>
            <a:ext cx="8033658" cy="383488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7138365" y="1186652"/>
            <a:ext cx="4512465" cy="4187777"/>
          </a:xfrm>
          <a:prstGeom prst="rect">
            <a:avLst/>
          </a:prstGeom>
          <a:solidFill>
            <a:srgbClr val="ED183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</a:pPr>
            <a:endParaRPr lang="en-US" sz="43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52522" y="1393425"/>
            <a:ext cx="4134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Categorize &amp; map content (by program) end user consumer and county offices</a:t>
            </a:r>
          </a:p>
          <a:p>
            <a:pPr marL="342900" indent="-342900"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Support collection/management and publishing material</a:t>
            </a:r>
          </a:p>
          <a:p>
            <a:pPr marL="342900" indent="-342900"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Maintain content and brand identity consistency</a:t>
            </a:r>
          </a:p>
          <a:p>
            <a:pPr marL="342900" indent="-342900"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Shared resources to distribute work load</a:t>
            </a:r>
          </a:p>
          <a:p>
            <a:pPr marL="342900" indent="-342900"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Robust analytics and reporting</a:t>
            </a:r>
          </a:p>
        </p:txBody>
      </p:sp>
    </p:spTree>
    <p:extLst>
      <p:ext uri="{BB962C8B-B14F-4D97-AF65-F5344CB8AC3E}">
        <p14:creationId xmlns:p14="http://schemas.microsoft.com/office/powerpoint/2010/main" val="96147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06213"/>
            <a:ext cx="12192000" cy="85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23" y="6220048"/>
            <a:ext cx="4838914" cy="405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3392896" cy="851788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5978220"/>
            <a:ext cx="7352522" cy="0"/>
          </a:xfrm>
          <a:prstGeom prst="line">
            <a:avLst/>
          </a:prstGeom>
          <a:ln w="5715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5884914"/>
            <a:ext cx="5794310" cy="0"/>
          </a:xfrm>
          <a:prstGeom prst="line">
            <a:avLst/>
          </a:prstGeom>
          <a:ln w="38100">
            <a:solidFill>
              <a:srgbClr val="ED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6873" y="381559"/>
            <a:ext cx="903203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DELIVERY NETWORK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29527" y="6195527"/>
            <a:ext cx="662473" cy="662473"/>
          </a:xfrm>
          <a:prstGeom prst="rect">
            <a:avLst/>
          </a:prstGeom>
          <a:solidFill>
            <a:srgbClr val="ED1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650830" y="6331244"/>
            <a:ext cx="426128" cy="40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9</a:t>
            </a:r>
          </a:p>
          <a:p>
            <a:pPr algn="ctr">
              <a:buFont typeface="Arial"/>
              <a:buNone/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3" y="1548882"/>
            <a:ext cx="4129280" cy="30969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75253" y="1346792"/>
            <a:ext cx="41341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ED183A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Customizable storefront</a:t>
            </a:r>
          </a:p>
          <a:p>
            <a:pPr marL="342900" indent="-342900">
              <a:spcAft>
                <a:spcPts val="1800"/>
              </a:spcAft>
              <a:buClr>
                <a:srgbClr val="ED183A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Pre-printed, on demand and online dissemination</a:t>
            </a:r>
          </a:p>
          <a:p>
            <a:pPr marL="800100" lvl="1" indent="-342900">
              <a:spcAft>
                <a:spcPts val="1800"/>
              </a:spcAft>
              <a:buClr>
                <a:srgbClr val="ED183A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Print &amp; E-Pub </a:t>
            </a:r>
          </a:p>
          <a:p>
            <a:pPr marL="342900" indent="-342900">
              <a:spcAft>
                <a:spcPts val="1800"/>
              </a:spcAft>
              <a:buClr>
                <a:srgbClr val="ED183A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Data driven inventory management (print &amp; promo)</a:t>
            </a:r>
          </a:p>
          <a:p>
            <a:pPr marL="342900" indent="-342900">
              <a:spcAft>
                <a:spcPts val="1800"/>
              </a:spcAft>
              <a:buClr>
                <a:srgbClr val="ED183A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One platform for internal and external offerings</a:t>
            </a:r>
          </a:p>
          <a:p>
            <a:pPr marL="342900" indent="-342900">
              <a:spcAft>
                <a:spcPts val="1800"/>
              </a:spcAft>
              <a:buClr>
                <a:srgbClr val="ED183A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Scalable for shifting directives</a:t>
            </a:r>
          </a:p>
        </p:txBody>
      </p:sp>
    </p:spTree>
    <p:extLst>
      <p:ext uri="{BB962C8B-B14F-4D97-AF65-F5344CB8AC3E}">
        <p14:creationId xmlns:p14="http://schemas.microsoft.com/office/powerpoint/2010/main" val="313695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16756</TotalTime>
  <Words>435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Gill Sans</vt:lpstr>
      <vt:lpstr>Helvetica</vt:lpstr>
      <vt:lpstr>Open Sans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Dean, Greg</dc:creator>
  <cp:lastModifiedBy>Dean, Greg</cp:lastModifiedBy>
  <cp:revision>15</cp:revision>
  <dcterms:created xsi:type="dcterms:W3CDTF">2017-05-05T19:38:09Z</dcterms:created>
  <dcterms:modified xsi:type="dcterms:W3CDTF">2017-06-06T19:24:19Z</dcterms:modified>
</cp:coreProperties>
</file>